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0" r:id="rId5"/>
    <p:sldId id="271" r:id="rId6"/>
    <p:sldId id="272" r:id="rId7"/>
    <p:sldId id="273" r:id="rId8"/>
    <p:sldId id="274" r:id="rId9"/>
    <p:sldId id="275" r:id="rId10"/>
    <p:sldId id="260" r:id="rId11"/>
    <p:sldId id="261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62" r:id="rId21"/>
    <p:sldId id="263" r:id="rId22"/>
    <p:sldId id="264" r:id="rId23"/>
    <p:sldId id="265" r:id="rId24"/>
    <p:sldId id="266" r:id="rId25"/>
    <p:sldId id="267" r:id="rId26"/>
    <p:sldId id="268" r:id="rId27"/>
    <p:sldId id="285" r:id="rId28"/>
    <p:sldId id="26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9BAE56-3822-4B5C-8E99-C991D8CBC9CB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A983C9B-4B70-40B0-8F92-8491BDFBCD8A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xfrm>
          <a:off x="2884180" y="866605"/>
          <a:ext cx="2149121" cy="750862"/>
        </a:xfrm>
        <a:prstGeom prst="roundRect">
          <a:avLst/>
        </a:prstGeom>
        <a:gradFill rotWithShape="1">
          <a:gsLst>
            <a:gs pos="0">
              <a:srgbClr val="84AA33">
                <a:tint val="35000"/>
                <a:satMod val="253000"/>
              </a:srgbClr>
            </a:gs>
            <a:gs pos="50000">
              <a:srgbClr val="84AA33">
                <a:tint val="42000"/>
                <a:satMod val="255000"/>
              </a:srgbClr>
            </a:gs>
            <a:gs pos="97000">
              <a:srgbClr val="84AA33">
                <a:tint val="53000"/>
                <a:satMod val="260000"/>
              </a:srgbClr>
            </a:gs>
            <a:gs pos="100000">
              <a:srgbClr val="84AA33">
                <a:tint val="56000"/>
                <a:satMod val="275000"/>
              </a:srgb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rgbClr val="84AA33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solidFill>
                <a:srgbClr val="FEB80A">
                  <a:lumMod val="75000"/>
                </a:srgbClr>
              </a:solidFill>
              <a:latin typeface="Corbel" panose="020B0503020204020204" pitchFamily="34" charset="0"/>
              <a:ea typeface="+mn-ea"/>
              <a:cs typeface="+mn-cs"/>
            </a:rPr>
            <a:t>2-интерес к способу действия</a:t>
          </a:r>
        </a:p>
        <a:p>
          <a:pPr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dirty="0">
            <a:solidFill>
              <a:sysClr val="windowText" lastClr="000000"/>
            </a:solidFill>
            <a:latin typeface="Corbel" panose="020B0503020204020204" pitchFamily="34" charset="0"/>
            <a:ea typeface="+mn-ea"/>
            <a:cs typeface="+mn-cs"/>
          </a:endParaRPr>
        </a:p>
      </dgm:t>
    </dgm:pt>
    <dgm:pt modelId="{B548293F-3B33-4486-AEE1-2C249D3D7E1E}" type="parTrans" cxnId="{A3311688-4538-4D57-A9BA-8D1FF7440973}">
      <dgm:prSet/>
      <dgm:spPr/>
      <dgm:t>
        <a:bodyPr/>
        <a:lstStyle/>
        <a:p>
          <a:endParaRPr lang="ru-RU"/>
        </a:p>
      </dgm:t>
    </dgm:pt>
    <dgm:pt modelId="{131E5ADF-2E60-4297-8DA7-BEFC6843942A}" type="sibTrans" cxnId="{A3311688-4538-4D57-A9BA-8D1FF7440973}">
      <dgm:prSet/>
      <dgm:spPr>
        <a:xfrm>
          <a:off x="1033903" y="635835"/>
          <a:ext cx="3106311" cy="3106311"/>
        </a:xfrm>
        <a:custGeom>
          <a:avLst/>
          <a:gdLst/>
          <a:ahLst/>
          <a:cxnLst/>
          <a:rect l="0" t="0" r="0" b="0"/>
          <a:pathLst>
            <a:path>
              <a:moveTo>
                <a:pt x="2998944" y="985717"/>
              </a:moveTo>
              <a:arcTo wR="1553155" hR="1553155" stAng="20314271" swAng="955838"/>
            </a:path>
          </a:pathLst>
        </a:custGeom>
        <a:noFill/>
        <a:ln w="9525" cap="flat" cmpd="sng" algn="ctr">
          <a:solidFill>
            <a:srgbClr val="3891A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BE9AF8CE-92C6-4431-B998-F859B9165CC5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xfrm>
          <a:off x="971539" y="-19"/>
          <a:ext cx="3137556" cy="674679"/>
        </a:xfrm>
        <a:prstGeom prst="roundRect">
          <a:avLst/>
        </a:prstGeom>
        <a:gradFill rotWithShape="1">
          <a:gsLst>
            <a:gs pos="0">
              <a:srgbClr val="84AA33">
                <a:tint val="35000"/>
                <a:satMod val="253000"/>
              </a:srgbClr>
            </a:gs>
            <a:gs pos="50000">
              <a:srgbClr val="84AA33">
                <a:tint val="42000"/>
                <a:satMod val="255000"/>
              </a:srgbClr>
            </a:gs>
            <a:gs pos="97000">
              <a:srgbClr val="84AA33">
                <a:tint val="53000"/>
                <a:satMod val="260000"/>
              </a:srgbClr>
            </a:gs>
            <a:gs pos="100000">
              <a:srgbClr val="84AA33">
                <a:tint val="56000"/>
                <a:satMod val="275000"/>
              </a:srgb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rgbClr val="84AA33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gm:spPr>
      <dgm:t>
        <a:bodyPr/>
        <a:lstStyle/>
        <a:p>
          <a:r>
            <a:rPr lang="ru-RU" sz="1800" b="1" dirty="0" smtClean="0">
              <a:solidFill>
                <a:srgbClr val="FEB80A">
                  <a:lumMod val="75000"/>
                </a:srgbClr>
              </a:solidFill>
              <a:latin typeface="Corbel" panose="020B0503020204020204" pitchFamily="34" charset="0"/>
              <a:ea typeface="+mn-ea"/>
              <a:cs typeface="+mn-cs"/>
            </a:rPr>
            <a:t>1-познавательная потребность </a:t>
          </a:r>
        </a:p>
      </dgm:t>
    </dgm:pt>
    <dgm:pt modelId="{08409FB1-9381-466E-8D20-DDA0977DC7B3}" type="parTrans" cxnId="{B1E4E44B-2769-432B-B4C0-4B260E6C5450}">
      <dgm:prSet/>
      <dgm:spPr/>
      <dgm:t>
        <a:bodyPr/>
        <a:lstStyle/>
        <a:p>
          <a:endParaRPr lang="ru-RU"/>
        </a:p>
      </dgm:t>
    </dgm:pt>
    <dgm:pt modelId="{50A01088-D71D-4446-A5AB-F76195976459}" type="sibTrans" cxnId="{B1E4E44B-2769-432B-B4C0-4B260E6C5450}">
      <dgm:prSet/>
      <dgm:spPr>
        <a:xfrm>
          <a:off x="836827" y="518270"/>
          <a:ext cx="3106311" cy="3106311"/>
        </a:xfrm>
        <a:custGeom>
          <a:avLst/>
          <a:gdLst/>
          <a:ahLst/>
          <a:cxnLst/>
          <a:rect l="0" t="0" r="0" b="0"/>
          <a:pathLst>
            <a:path>
              <a:moveTo>
                <a:pt x="2235583" y="157955"/>
              </a:moveTo>
              <a:arcTo wR="1553155" hR="1553155" stAng="17763867" swAng="775990"/>
            </a:path>
          </a:pathLst>
        </a:custGeom>
        <a:noFill/>
        <a:ln w="9525" cap="flat" cmpd="sng" algn="ctr">
          <a:solidFill>
            <a:srgbClr val="3891A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7B11A757-12F3-4BF6-B564-20A3D4975169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xfrm>
          <a:off x="2553563" y="2044549"/>
          <a:ext cx="2375658" cy="1587082"/>
        </a:xfrm>
        <a:prstGeom prst="roundRect">
          <a:avLst/>
        </a:prstGeom>
        <a:gradFill rotWithShape="1">
          <a:gsLst>
            <a:gs pos="0">
              <a:srgbClr val="84AA33">
                <a:tint val="35000"/>
                <a:satMod val="253000"/>
              </a:srgbClr>
            </a:gs>
            <a:gs pos="50000">
              <a:srgbClr val="84AA33">
                <a:tint val="42000"/>
                <a:satMod val="255000"/>
              </a:srgbClr>
            </a:gs>
            <a:gs pos="97000">
              <a:srgbClr val="84AA33">
                <a:tint val="53000"/>
                <a:satMod val="260000"/>
              </a:srgbClr>
            </a:gs>
            <a:gs pos="100000">
              <a:srgbClr val="84AA33">
                <a:tint val="56000"/>
                <a:satMod val="275000"/>
              </a:srgb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rgbClr val="84AA33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solidFill>
                <a:srgbClr val="FEB80A">
                  <a:lumMod val="75000"/>
                </a:srgbClr>
              </a:solidFill>
              <a:latin typeface="Corbel" panose="020B0503020204020204" pitchFamily="34" charset="0"/>
              <a:ea typeface="+mn-ea"/>
              <a:cs typeface="+mn-cs"/>
            </a:rPr>
            <a:t>3-потребность в самовыражении и самореализации </a:t>
          </a:r>
          <a:endParaRPr lang="ru-RU" sz="1800" dirty="0" smtClean="0">
            <a:solidFill>
              <a:sysClr val="windowText" lastClr="000000"/>
            </a:solidFill>
            <a:latin typeface="Corbel" panose="020B0503020204020204" pitchFamily="34" charset="0"/>
            <a:ea typeface="+mn-ea"/>
            <a:cs typeface="+mn-cs"/>
          </a:endParaRPr>
        </a:p>
        <a:p>
          <a:pPr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1" dirty="0" smtClean="0">
            <a:solidFill>
              <a:srgbClr val="FEB80A">
                <a:lumMod val="75000"/>
              </a:srgbClr>
            </a:solidFill>
            <a:latin typeface="Corbel" panose="020B0503020204020204" pitchFamily="34" charset="0"/>
            <a:ea typeface="+mn-ea"/>
            <a:cs typeface="+mn-cs"/>
          </a:endParaRPr>
        </a:p>
      </dgm:t>
    </dgm:pt>
    <dgm:pt modelId="{80322981-61A5-4A57-9A1A-79F09B7D19A8}" type="parTrans" cxnId="{0246DC90-9663-4D8B-900D-134DB8CC7E0C}">
      <dgm:prSet/>
      <dgm:spPr/>
      <dgm:t>
        <a:bodyPr/>
        <a:lstStyle/>
        <a:p>
          <a:endParaRPr lang="ru-RU"/>
        </a:p>
      </dgm:t>
    </dgm:pt>
    <dgm:pt modelId="{2D1E78CC-0441-4208-BB5E-BC86A18AC05A}" type="sibTrans" cxnId="{0246DC90-9663-4D8B-900D-134DB8CC7E0C}">
      <dgm:prSet/>
      <dgm:spPr>
        <a:xfrm>
          <a:off x="1037314" y="297655"/>
          <a:ext cx="3106311" cy="3106311"/>
        </a:xfrm>
        <a:custGeom>
          <a:avLst/>
          <a:gdLst/>
          <a:ahLst/>
          <a:cxnLst/>
          <a:rect l="0" t="0" r="0" b="0"/>
          <a:pathLst>
            <a:path>
              <a:moveTo>
                <a:pt x="1514612" y="3105832"/>
              </a:moveTo>
              <a:arcTo wR="1553155" hR="1553155" stAng="5485321" swAng="355316"/>
            </a:path>
          </a:pathLst>
        </a:custGeom>
        <a:noFill/>
        <a:ln w="9525" cap="flat" cmpd="sng" algn="ctr">
          <a:solidFill>
            <a:srgbClr val="3891A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7769AB0E-1BC5-4900-93F9-1E07071806A6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xfrm>
          <a:off x="106654" y="2017112"/>
          <a:ext cx="2283658" cy="1666655"/>
        </a:xfrm>
        <a:prstGeom prst="roundRect">
          <a:avLst/>
        </a:prstGeom>
        <a:gradFill rotWithShape="1">
          <a:gsLst>
            <a:gs pos="0">
              <a:srgbClr val="84AA33">
                <a:tint val="35000"/>
                <a:satMod val="253000"/>
              </a:srgbClr>
            </a:gs>
            <a:gs pos="50000">
              <a:srgbClr val="84AA33">
                <a:tint val="42000"/>
                <a:satMod val="255000"/>
              </a:srgbClr>
            </a:gs>
            <a:gs pos="97000">
              <a:srgbClr val="84AA33">
                <a:tint val="53000"/>
                <a:satMod val="260000"/>
              </a:srgbClr>
            </a:gs>
            <a:gs pos="100000">
              <a:srgbClr val="84AA33">
                <a:tint val="56000"/>
                <a:satMod val="275000"/>
              </a:srgb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rgbClr val="84AA33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solidFill>
                <a:srgbClr val="FEB80A">
                  <a:lumMod val="75000"/>
                </a:srgbClr>
              </a:solidFill>
              <a:latin typeface="Corbel" panose="020B0503020204020204" pitchFamily="34" charset="0"/>
              <a:ea typeface="+mn-ea"/>
              <a:cs typeface="+mn-cs"/>
            </a:rPr>
            <a:t>4-потребность в самопознании и самовоспитании</a:t>
          </a:r>
        </a:p>
        <a:p>
          <a:pPr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dirty="0">
            <a:solidFill>
              <a:sysClr val="windowText" lastClr="000000"/>
            </a:solidFill>
            <a:latin typeface="Corbel" panose="020B0503020204020204" pitchFamily="34" charset="0"/>
            <a:ea typeface="+mn-ea"/>
            <a:cs typeface="+mn-cs"/>
          </a:endParaRPr>
        </a:p>
      </dgm:t>
    </dgm:pt>
    <dgm:pt modelId="{1A6C9095-A16B-4EB5-AFE7-2E42B6662FF7}" type="parTrans" cxnId="{C38BBF20-A63F-4037-BB03-07BE2D0837F4}">
      <dgm:prSet/>
      <dgm:spPr/>
      <dgm:t>
        <a:bodyPr/>
        <a:lstStyle/>
        <a:p>
          <a:endParaRPr lang="ru-RU"/>
        </a:p>
      </dgm:t>
    </dgm:pt>
    <dgm:pt modelId="{9D9ECE26-9137-49A2-9262-3DFADC5A94E2}" type="sibTrans" cxnId="{C38BBF20-A63F-4037-BB03-07BE2D0837F4}">
      <dgm:prSet/>
      <dgm:spPr>
        <a:xfrm>
          <a:off x="828238" y="622395"/>
          <a:ext cx="3106311" cy="3106311"/>
        </a:xfrm>
        <a:custGeom>
          <a:avLst/>
          <a:gdLst/>
          <a:ahLst/>
          <a:cxnLst/>
          <a:rect l="0" t="0" r="0" b="0"/>
          <a:pathLst>
            <a:path>
              <a:moveTo>
                <a:pt x="8526" y="1390629"/>
              </a:moveTo>
              <a:arcTo wR="1553155" hR="1553155" stAng="11160394" swAng="894024"/>
            </a:path>
          </a:pathLst>
        </a:custGeom>
        <a:noFill/>
        <a:ln w="9525" cap="flat" cmpd="sng" algn="ctr">
          <a:solidFill>
            <a:srgbClr val="3891A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DFF5A41D-FBFF-4CFC-A9D0-462C3B9990FB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xfrm>
          <a:off x="-104080" y="866605"/>
          <a:ext cx="2217090" cy="750862"/>
        </a:xfrm>
        <a:prstGeom prst="roundRect">
          <a:avLst/>
        </a:prstGeom>
        <a:gradFill rotWithShape="1">
          <a:gsLst>
            <a:gs pos="0">
              <a:srgbClr val="84AA33">
                <a:tint val="35000"/>
                <a:satMod val="253000"/>
              </a:srgbClr>
            </a:gs>
            <a:gs pos="50000">
              <a:srgbClr val="84AA33">
                <a:tint val="42000"/>
                <a:satMod val="255000"/>
              </a:srgbClr>
            </a:gs>
            <a:gs pos="97000">
              <a:srgbClr val="84AA33">
                <a:tint val="53000"/>
                <a:satMod val="260000"/>
              </a:srgbClr>
            </a:gs>
            <a:gs pos="100000">
              <a:srgbClr val="84AA33">
                <a:tint val="56000"/>
                <a:satMod val="275000"/>
              </a:srgb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rgbClr val="84AA33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gm:spPr>
      <dgm:t>
        <a:bodyPr/>
        <a:lstStyle/>
        <a:p>
          <a:r>
            <a:rPr lang="ru-RU" sz="1800" b="1" dirty="0" smtClean="0">
              <a:solidFill>
                <a:srgbClr val="FEB80A">
                  <a:lumMod val="75000"/>
                </a:srgbClr>
              </a:solidFill>
              <a:latin typeface="Corbel" panose="020B0503020204020204" pitchFamily="34" charset="0"/>
              <a:ea typeface="+mn-ea"/>
              <a:cs typeface="+mn-cs"/>
            </a:rPr>
            <a:t>5 - потребность в социальном признании</a:t>
          </a:r>
          <a:endParaRPr lang="ru-RU" sz="1800" dirty="0">
            <a:solidFill>
              <a:sysClr val="windowText" lastClr="000000"/>
            </a:solidFill>
            <a:latin typeface="Corbel" panose="020B0503020204020204" pitchFamily="34" charset="0"/>
            <a:ea typeface="+mn-ea"/>
            <a:cs typeface="+mn-cs"/>
          </a:endParaRPr>
        </a:p>
      </dgm:t>
    </dgm:pt>
    <dgm:pt modelId="{0E898474-994E-4BD3-93F1-28BC438E2CA9}" type="parTrans" cxnId="{4F7D1BD7-06AB-4113-971E-B38B6D6ACA9B}">
      <dgm:prSet/>
      <dgm:spPr/>
      <dgm:t>
        <a:bodyPr/>
        <a:lstStyle/>
        <a:p>
          <a:endParaRPr lang="ru-RU"/>
        </a:p>
      </dgm:t>
    </dgm:pt>
    <dgm:pt modelId="{CB177620-63EE-400E-B8D2-8A7B564815F6}" type="sibTrans" cxnId="{4F7D1BD7-06AB-4113-971E-B38B6D6ACA9B}">
      <dgm:prSet/>
      <dgm:spPr>
        <a:xfrm>
          <a:off x="1034008" y="545756"/>
          <a:ext cx="3106311" cy="3106311"/>
        </a:xfrm>
        <a:custGeom>
          <a:avLst/>
          <a:gdLst/>
          <a:ahLst/>
          <a:cxnLst/>
          <a:rect l="0" t="0" r="0" b="0"/>
          <a:pathLst>
            <a:path>
              <a:moveTo>
                <a:pt x="610794" y="318551"/>
              </a:moveTo>
              <a:arcTo wR="1553155" hR="1553155" stAng="13958752" swAng="822399"/>
            </a:path>
          </a:pathLst>
        </a:custGeom>
        <a:noFill/>
        <a:ln w="9525" cap="flat" cmpd="sng" algn="ctr">
          <a:solidFill>
            <a:srgbClr val="3891A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36AE154C-ECB2-43CF-B765-04506F235788}" type="pres">
      <dgm:prSet presAssocID="{5E9BAE56-3822-4B5C-8E99-C991D8CBC9C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950335-E8F8-4711-BD71-D46247F10403}" type="pres">
      <dgm:prSet presAssocID="{BE9AF8CE-92C6-4431-B998-F859B9165CC5}" presName="node" presStyleLbl="node1" presStyleIdx="0" presStyleCnt="5" custScaleX="262293" custScaleY="86772" custRadScaleRad="89232" custRadScaleInc="101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981CC2-132B-447D-89B3-337F6B0296E6}" type="pres">
      <dgm:prSet presAssocID="{BE9AF8CE-92C6-4431-B998-F859B9165CC5}" presName="spNode" presStyleCnt="0"/>
      <dgm:spPr/>
    </dgm:pt>
    <dgm:pt modelId="{04F04922-EF63-4D89-9A63-8FD2B747AEFD}" type="pres">
      <dgm:prSet presAssocID="{50A01088-D71D-4446-A5AB-F76195976459}" presName="sibTrans" presStyleLbl="sibTrans1D1" presStyleIdx="0" presStyleCnt="5"/>
      <dgm:spPr/>
      <dgm:t>
        <a:bodyPr/>
        <a:lstStyle/>
        <a:p>
          <a:endParaRPr lang="ru-RU"/>
        </a:p>
      </dgm:t>
    </dgm:pt>
    <dgm:pt modelId="{F1D0CD53-B514-4546-A8AA-07A66B73F0C6}" type="pres">
      <dgm:prSet presAssocID="{4A983C9B-4B70-40B0-8F92-8491BDFBCD8A}" presName="node" presStyleLbl="node1" presStyleIdx="1" presStyleCnt="5" custScaleX="173714" custScaleY="852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FC24ED-3E16-4BB2-B916-E2DA7DD82E34}" type="pres">
      <dgm:prSet presAssocID="{4A983C9B-4B70-40B0-8F92-8491BDFBCD8A}" presName="spNode" presStyleCnt="0"/>
      <dgm:spPr/>
    </dgm:pt>
    <dgm:pt modelId="{859C5D81-657B-4CB0-89A1-5FEF9E7F3B9B}" type="pres">
      <dgm:prSet presAssocID="{131E5ADF-2E60-4297-8DA7-BEFC6843942A}" presName="sibTrans" presStyleLbl="sibTrans1D1" presStyleIdx="1" presStyleCnt="5"/>
      <dgm:spPr/>
      <dgm:t>
        <a:bodyPr/>
        <a:lstStyle/>
        <a:p>
          <a:endParaRPr lang="ru-RU"/>
        </a:p>
      </dgm:t>
    </dgm:pt>
    <dgm:pt modelId="{E20E65AC-FF84-4BE1-A68B-55EFDD335F19}" type="pres">
      <dgm:prSet presAssocID="{7B11A757-12F3-4BF6-B564-20A3D4975169}" presName="node" presStyleLbl="node1" presStyleIdx="2" presStyleCnt="5" custScaleX="198600" custScaleY="204118" custRadScaleRad="110909" custRadScaleInc="-567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B700A3-FC42-496B-BAA9-478488F4DD2F}" type="pres">
      <dgm:prSet presAssocID="{7B11A757-12F3-4BF6-B564-20A3D4975169}" presName="spNode" presStyleCnt="0"/>
      <dgm:spPr/>
    </dgm:pt>
    <dgm:pt modelId="{BD745C3A-24AF-4C0D-AE66-051C3C270C55}" type="pres">
      <dgm:prSet presAssocID="{2D1E78CC-0441-4208-BB5E-BC86A18AC05A}" presName="sibTrans" presStyleLbl="sibTrans1D1" presStyleIdx="2" presStyleCnt="5"/>
      <dgm:spPr/>
      <dgm:t>
        <a:bodyPr/>
        <a:lstStyle/>
        <a:p>
          <a:endParaRPr lang="ru-RU"/>
        </a:p>
      </dgm:t>
    </dgm:pt>
    <dgm:pt modelId="{43390729-31B3-4129-87B9-1A6F66ED9715}" type="pres">
      <dgm:prSet presAssocID="{7769AB0E-1BC5-4900-93F9-1E07071806A6}" presName="node" presStyleLbl="node1" presStyleIdx="3" presStyleCnt="5" custScaleX="190909" custScaleY="214352" custRadScaleRad="107621" custRadScaleInc="480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3C28D7-3951-43EE-B220-A3132A4FFD8A}" type="pres">
      <dgm:prSet presAssocID="{7769AB0E-1BC5-4900-93F9-1E07071806A6}" presName="spNode" presStyleCnt="0"/>
      <dgm:spPr/>
    </dgm:pt>
    <dgm:pt modelId="{380EF980-0249-4159-A914-31A4CE0626FD}" type="pres">
      <dgm:prSet presAssocID="{9D9ECE26-9137-49A2-9262-3DFADC5A94E2}" presName="sibTrans" presStyleLbl="sibTrans1D1" presStyleIdx="3" presStyleCnt="5"/>
      <dgm:spPr/>
      <dgm:t>
        <a:bodyPr/>
        <a:lstStyle/>
        <a:p>
          <a:endParaRPr lang="ru-RU"/>
        </a:p>
      </dgm:t>
    </dgm:pt>
    <dgm:pt modelId="{B7488CB7-A62E-4875-91AB-BB19BCAB7581}" type="pres">
      <dgm:prSet presAssocID="{DFF5A41D-FBFF-4CFC-A9D0-462C3B9990FB}" presName="node" presStyleLbl="node1" presStyleIdx="4" presStyleCnt="5" custScaleX="185344" custScaleY="96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9427C2-981F-46A2-9C47-744AF60E4FEA}" type="pres">
      <dgm:prSet presAssocID="{DFF5A41D-FBFF-4CFC-A9D0-462C3B9990FB}" presName="spNode" presStyleCnt="0"/>
      <dgm:spPr/>
    </dgm:pt>
    <dgm:pt modelId="{CA0BE00E-4450-4DDA-9776-E351EA983224}" type="pres">
      <dgm:prSet presAssocID="{CB177620-63EE-400E-B8D2-8A7B564815F6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17041BA0-C64E-43D7-8C33-93C6BE2196EC}" type="presOf" srcId="{9D9ECE26-9137-49A2-9262-3DFADC5A94E2}" destId="{380EF980-0249-4159-A914-31A4CE0626FD}" srcOrd="0" destOrd="0" presId="urn:microsoft.com/office/officeart/2005/8/layout/cycle6"/>
    <dgm:cxn modelId="{E0B60948-05AD-49CB-A976-E4813BF47640}" type="presOf" srcId="{4A983C9B-4B70-40B0-8F92-8491BDFBCD8A}" destId="{F1D0CD53-B514-4546-A8AA-07A66B73F0C6}" srcOrd="0" destOrd="0" presId="urn:microsoft.com/office/officeart/2005/8/layout/cycle6"/>
    <dgm:cxn modelId="{16A9BDDE-1226-4603-82A8-BC64C65500DA}" type="presOf" srcId="{131E5ADF-2E60-4297-8DA7-BEFC6843942A}" destId="{859C5D81-657B-4CB0-89A1-5FEF9E7F3B9B}" srcOrd="0" destOrd="0" presId="urn:microsoft.com/office/officeart/2005/8/layout/cycle6"/>
    <dgm:cxn modelId="{4B263DE4-8784-4698-B267-AB63F94EA5F3}" type="presOf" srcId="{5E9BAE56-3822-4B5C-8E99-C991D8CBC9CB}" destId="{36AE154C-ECB2-43CF-B765-04506F235788}" srcOrd="0" destOrd="0" presId="urn:microsoft.com/office/officeart/2005/8/layout/cycle6"/>
    <dgm:cxn modelId="{15C0F79A-FDA0-483B-A335-3C94E0907D28}" type="presOf" srcId="{7769AB0E-1BC5-4900-93F9-1E07071806A6}" destId="{43390729-31B3-4129-87B9-1A6F66ED9715}" srcOrd="0" destOrd="0" presId="urn:microsoft.com/office/officeart/2005/8/layout/cycle6"/>
    <dgm:cxn modelId="{C38BBF20-A63F-4037-BB03-07BE2D0837F4}" srcId="{5E9BAE56-3822-4B5C-8E99-C991D8CBC9CB}" destId="{7769AB0E-1BC5-4900-93F9-1E07071806A6}" srcOrd="3" destOrd="0" parTransId="{1A6C9095-A16B-4EB5-AFE7-2E42B6662FF7}" sibTransId="{9D9ECE26-9137-49A2-9262-3DFADC5A94E2}"/>
    <dgm:cxn modelId="{DE291572-9A7E-4404-832A-DD488725AD88}" type="presOf" srcId="{BE9AF8CE-92C6-4431-B998-F859B9165CC5}" destId="{79950335-E8F8-4711-BD71-D46247F10403}" srcOrd="0" destOrd="0" presId="urn:microsoft.com/office/officeart/2005/8/layout/cycle6"/>
    <dgm:cxn modelId="{4F7D1BD7-06AB-4113-971E-B38B6D6ACA9B}" srcId="{5E9BAE56-3822-4B5C-8E99-C991D8CBC9CB}" destId="{DFF5A41D-FBFF-4CFC-A9D0-462C3B9990FB}" srcOrd="4" destOrd="0" parTransId="{0E898474-994E-4BD3-93F1-28BC438E2CA9}" sibTransId="{CB177620-63EE-400E-B8D2-8A7B564815F6}"/>
    <dgm:cxn modelId="{B1E4E44B-2769-432B-B4C0-4B260E6C5450}" srcId="{5E9BAE56-3822-4B5C-8E99-C991D8CBC9CB}" destId="{BE9AF8CE-92C6-4431-B998-F859B9165CC5}" srcOrd="0" destOrd="0" parTransId="{08409FB1-9381-466E-8D20-DDA0977DC7B3}" sibTransId="{50A01088-D71D-4446-A5AB-F76195976459}"/>
    <dgm:cxn modelId="{74A78DBF-8CE0-4823-92A4-32656214EBCD}" type="presOf" srcId="{2D1E78CC-0441-4208-BB5E-BC86A18AC05A}" destId="{BD745C3A-24AF-4C0D-AE66-051C3C270C55}" srcOrd="0" destOrd="0" presId="urn:microsoft.com/office/officeart/2005/8/layout/cycle6"/>
    <dgm:cxn modelId="{6AA26515-A47D-40B1-9192-882034B3BC76}" type="presOf" srcId="{50A01088-D71D-4446-A5AB-F76195976459}" destId="{04F04922-EF63-4D89-9A63-8FD2B747AEFD}" srcOrd="0" destOrd="0" presId="urn:microsoft.com/office/officeart/2005/8/layout/cycle6"/>
    <dgm:cxn modelId="{0246DC90-9663-4D8B-900D-134DB8CC7E0C}" srcId="{5E9BAE56-3822-4B5C-8E99-C991D8CBC9CB}" destId="{7B11A757-12F3-4BF6-B564-20A3D4975169}" srcOrd="2" destOrd="0" parTransId="{80322981-61A5-4A57-9A1A-79F09B7D19A8}" sibTransId="{2D1E78CC-0441-4208-BB5E-BC86A18AC05A}"/>
    <dgm:cxn modelId="{2D697114-AA4B-4FDE-BE71-37A25BDBF49C}" type="presOf" srcId="{7B11A757-12F3-4BF6-B564-20A3D4975169}" destId="{E20E65AC-FF84-4BE1-A68B-55EFDD335F19}" srcOrd="0" destOrd="0" presId="urn:microsoft.com/office/officeart/2005/8/layout/cycle6"/>
    <dgm:cxn modelId="{1470724F-A98C-46A8-B52E-C8A5473C8BE1}" type="presOf" srcId="{DFF5A41D-FBFF-4CFC-A9D0-462C3B9990FB}" destId="{B7488CB7-A62E-4875-91AB-BB19BCAB7581}" srcOrd="0" destOrd="0" presId="urn:microsoft.com/office/officeart/2005/8/layout/cycle6"/>
    <dgm:cxn modelId="{A3311688-4538-4D57-A9BA-8D1FF7440973}" srcId="{5E9BAE56-3822-4B5C-8E99-C991D8CBC9CB}" destId="{4A983C9B-4B70-40B0-8F92-8491BDFBCD8A}" srcOrd="1" destOrd="0" parTransId="{B548293F-3B33-4486-AEE1-2C249D3D7E1E}" sibTransId="{131E5ADF-2E60-4297-8DA7-BEFC6843942A}"/>
    <dgm:cxn modelId="{3CEFE2E1-AFD8-4A57-A315-C752929EA36B}" type="presOf" srcId="{CB177620-63EE-400E-B8D2-8A7B564815F6}" destId="{CA0BE00E-4450-4DDA-9776-E351EA983224}" srcOrd="0" destOrd="0" presId="urn:microsoft.com/office/officeart/2005/8/layout/cycle6"/>
    <dgm:cxn modelId="{010488EE-8639-478F-A10D-988CDD9BD4C9}" type="presParOf" srcId="{36AE154C-ECB2-43CF-B765-04506F235788}" destId="{79950335-E8F8-4711-BD71-D46247F10403}" srcOrd="0" destOrd="0" presId="urn:microsoft.com/office/officeart/2005/8/layout/cycle6"/>
    <dgm:cxn modelId="{BD5CC6D3-6248-4CB0-98DC-AAFBB4F44EB0}" type="presParOf" srcId="{36AE154C-ECB2-43CF-B765-04506F235788}" destId="{3F981CC2-132B-447D-89B3-337F6B0296E6}" srcOrd="1" destOrd="0" presId="urn:microsoft.com/office/officeart/2005/8/layout/cycle6"/>
    <dgm:cxn modelId="{0168D1F9-F51C-4DF3-A4F1-E4087E250B89}" type="presParOf" srcId="{36AE154C-ECB2-43CF-B765-04506F235788}" destId="{04F04922-EF63-4D89-9A63-8FD2B747AEFD}" srcOrd="2" destOrd="0" presId="urn:microsoft.com/office/officeart/2005/8/layout/cycle6"/>
    <dgm:cxn modelId="{54BB981C-988B-4757-A042-636FBE90741F}" type="presParOf" srcId="{36AE154C-ECB2-43CF-B765-04506F235788}" destId="{F1D0CD53-B514-4546-A8AA-07A66B73F0C6}" srcOrd="3" destOrd="0" presId="urn:microsoft.com/office/officeart/2005/8/layout/cycle6"/>
    <dgm:cxn modelId="{6CC64D60-ABC6-4E1D-9CD5-AC399318A36D}" type="presParOf" srcId="{36AE154C-ECB2-43CF-B765-04506F235788}" destId="{88FC24ED-3E16-4BB2-B916-E2DA7DD82E34}" srcOrd="4" destOrd="0" presId="urn:microsoft.com/office/officeart/2005/8/layout/cycle6"/>
    <dgm:cxn modelId="{E0B75737-6DF7-4508-B30B-91500A466193}" type="presParOf" srcId="{36AE154C-ECB2-43CF-B765-04506F235788}" destId="{859C5D81-657B-4CB0-89A1-5FEF9E7F3B9B}" srcOrd="5" destOrd="0" presId="urn:microsoft.com/office/officeart/2005/8/layout/cycle6"/>
    <dgm:cxn modelId="{BDED3B62-155C-44C8-A11E-5F970F5FD404}" type="presParOf" srcId="{36AE154C-ECB2-43CF-B765-04506F235788}" destId="{E20E65AC-FF84-4BE1-A68B-55EFDD335F19}" srcOrd="6" destOrd="0" presId="urn:microsoft.com/office/officeart/2005/8/layout/cycle6"/>
    <dgm:cxn modelId="{739B55C0-1683-4EEF-B9E6-818896FB8A32}" type="presParOf" srcId="{36AE154C-ECB2-43CF-B765-04506F235788}" destId="{31B700A3-FC42-496B-BAA9-478488F4DD2F}" srcOrd="7" destOrd="0" presId="urn:microsoft.com/office/officeart/2005/8/layout/cycle6"/>
    <dgm:cxn modelId="{6DABC74A-6BF3-4D97-94F4-2A2B193D1B65}" type="presParOf" srcId="{36AE154C-ECB2-43CF-B765-04506F235788}" destId="{BD745C3A-24AF-4C0D-AE66-051C3C270C55}" srcOrd="8" destOrd="0" presId="urn:microsoft.com/office/officeart/2005/8/layout/cycle6"/>
    <dgm:cxn modelId="{3AB761CB-4179-481A-B8D1-7BD1E6F4EE6D}" type="presParOf" srcId="{36AE154C-ECB2-43CF-B765-04506F235788}" destId="{43390729-31B3-4129-87B9-1A6F66ED9715}" srcOrd="9" destOrd="0" presId="urn:microsoft.com/office/officeart/2005/8/layout/cycle6"/>
    <dgm:cxn modelId="{1426606A-5BA0-4698-8479-261B5C70A4D9}" type="presParOf" srcId="{36AE154C-ECB2-43CF-B765-04506F235788}" destId="{253C28D7-3951-43EE-B220-A3132A4FFD8A}" srcOrd="10" destOrd="0" presId="urn:microsoft.com/office/officeart/2005/8/layout/cycle6"/>
    <dgm:cxn modelId="{9D0C69FD-B5BF-47BC-A585-998B7A241FA6}" type="presParOf" srcId="{36AE154C-ECB2-43CF-B765-04506F235788}" destId="{380EF980-0249-4159-A914-31A4CE0626FD}" srcOrd="11" destOrd="0" presId="urn:microsoft.com/office/officeart/2005/8/layout/cycle6"/>
    <dgm:cxn modelId="{B936061E-F068-4780-B012-1A9F86D6A69F}" type="presParOf" srcId="{36AE154C-ECB2-43CF-B765-04506F235788}" destId="{B7488CB7-A62E-4875-91AB-BB19BCAB7581}" srcOrd="12" destOrd="0" presId="urn:microsoft.com/office/officeart/2005/8/layout/cycle6"/>
    <dgm:cxn modelId="{2E698768-E738-4442-85F1-6400755FE46B}" type="presParOf" srcId="{36AE154C-ECB2-43CF-B765-04506F235788}" destId="{E19427C2-981F-46A2-9C47-744AF60E4FEA}" srcOrd="13" destOrd="0" presId="urn:microsoft.com/office/officeart/2005/8/layout/cycle6"/>
    <dgm:cxn modelId="{6E24FB33-86B2-48E3-9384-9C33D927F181}" type="presParOf" srcId="{36AE154C-ECB2-43CF-B765-04506F235788}" destId="{CA0BE00E-4450-4DDA-9776-E351EA983224}" srcOrd="14" destOrd="0" presId="urn:microsoft.com/office/officeart/2005/8/layout/cycle6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11E2C7-8FFC-4BB1-8B7F-F81CEE184416}" type="doc">
      <dgm:prSet loTypeId="urn:microsoft.com/office/officeart/2005/8/layout/process5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7751D74F-186A-4C53-9B6D-6205FC361A74}">
      <dgm:prSet phldrT="[Текст]" custT="1"/>
      <dgm:spPr>
        <a:xfrm>
          <a:off x="0" y="72145"/>
          <a:ext cx="2063481" cy="1620642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FEB80A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i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1.Формулирование  проблемы и вопросов к обучающимся</a:t>
          </a:r>
          <a:endParaRPr lang="ru-RU" sz="1400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orbel" panose="020B0503020204020204" pitchFamily="34" charset="0"/>
            <a:ea typeface="+mn-ea"/>
            <a:cs typeface="+mn-cs"/>
          </a:endParaRP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orbel" panose="020B0503020204020204" pitchFamily="34" charset="0"/>
            <a:ea typeface="+mn-ea"/>
            <a:cs typeface="+mn-cs"/>
          </a:endParaRPr>
        </a:p>
      </dgm:t>
    </dgm:pt>
    <dgm:pt modelId="{CDFE67F8-00CB-4BD1-8A24-67B2F7495D94}" type="parTrans" cxnId="{EF1BADEB-A913-4235-9C37-62D9B72CF572}">
      <dgm:prSet/>
      <dgm:spPr/>
      <dgm:t>
        <a:bodyPr/>
        <a:lstStyle/>
        <a:p>
          <a:endParaRPr lang="ru-RU"/>
        </a:p>
      </dgm:t>
    </dgm:pt>
    <dgm:pt modelId="{B46F46E4-40CA-46F6-88FE-7AF89FB958B2}" type="sibTrans" cxnId="{EF1BADEB-A913-4235-9C37-62D9B72CF572}">
      <dgm:prSet/>
      <dgm:spPr>
        <a:xfrm rot="31649">
          <a:off x="2248267" y="694327"/>
          <a:ext cx="445206" cy="402776"/>
        </a:xfrm>
        <a:prstGeom prst="rightArrow">
          <a:avLst>
            <a:gd name="adj1" fmla="val 60000"/>
            <a:gd name="adj2" fmla="val 50000"/>
          </a:avLst>
        </a:prstGeom>
        <a:solidFill>
          <a:srgbClr val="FEB80A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orbel" panose="020B0503020204020204" pitchFamily="34" charset="0"/>
            <a:ea typeface="+mn-ea"/>
            <a:cs typeface="+mn-cs"/>
          </a:endParaRPr>
        </a:p>
      </dgm:t>
    </dgm:pt>
    <dgm:pt modelId="{B11E7CFA-1971-4818-85C4-8E0DD2842101}">
      <dgm:prSet custT="1"/>
      <dgm:spPr>
        <a:xfrm>
          <a:off x="2903457" y="72149"/>
          <a:ext cx="2738505" cy="1680308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FEB80A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i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2.Самостоятельное совершение мыслительных действий и операций обучающимися, направленное на поиск решения данной проблемы.</a:t>
          </a:r>
        </a:p>
        <a:p>
          <a:pPr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orbel" panose="020B0503020204020204" pitchFamily="34" charset="0"/>
            <a:ea typeface="+mn-ea"/>
            <a:cs typeface="+mn-cs"/>
          </a:endParaRPr>
        </a:p>
      </dgm:t>
    </dgm:pt>
    <dgm:pt modelId="{8F5C62E0-E8DE-418D-A3F4-D4299D13F5C3}" type="parTrans" cxnId="{4A22B45B-AF85-4F3F-9DFB-6E8AD2945552}">
      <dgm:prSet/>
      <dgm:spPr/>
      <dgm:t>
        <a:bodyPr/>
        <a:lstStyle/>
        <a:p>
          <a:endParaRPr lang="ru-RU"/>
        </a:p>
      </dgm:t>
    </dgm:pt>
    <dgm:pt modelId="{582A8BA4-2FA3-4383-935C-D9FA42C796FF}" type="sibTrans" cxnId="{4A22B45B-AF85-4F3F-9DFB-6E8AD2945552}">
      <dgm:prSet/>
      <dgm:spPr>
        <a:xfrm rot="21555705">
          <a:off x="5858157" y="687130"/>
          <a:ext cx="520926" cy="402776"/>
        </a:xfrm>
        <a:prstGeom prst="rightArrow">
          <a:avLst>
            <a:gd name="adj1" fmla="val 60000"/>
            <a:gd name="adj2" fmla="val 50000"/>
          </a:avLst>
        </a:prstGeom>
        <a:solidFill>
          <a:srgbClr val="FEB80A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orbel" panose="020B0503020204020204" pitchFamily="34" charset="0"/>
            <a:ea typeface="+mn-ea"/>
            <a:cs typeface="+mn-cs"/>
          </a:endParaRPr>
        </a:p>
      </dgm:t>
    </dgm:pt>
    <dgm:pt modelId="{004FF29F-66A2-49B1-BB11-2A40631ADA96}">
      <dgm:prSet custT="1"/>
      <dgm:spPr>
        <a:xfrm>
          <a:off x="6624762" y="142876"/>
          <a:ext cx="1947797" cy="1453142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FEB80A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b="1" i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3</a:t>
          </a:r>
          <a:r>
            <a:rPr lang="ru-RU" sz="1400" b="1" i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. Поиск необходимой дополнительной литературы.</a:t>
          </a:r>
        </a:p>
        <a:p>
          <a:pPr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i="1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50AEB9B7-8A06-4A19-90C8-F285FA8BE5A7}" type="parTrans" cxnId="{E2B670DF-4FFD-40A9-8E42-10219C220F02}">
      <dgm:prSet/>
      <dgm:spPr/>
      <dgm:t>
        <a:bodyPr/>
        <a:lstStyle/>
        <a:p>
          <a:endParaRPr lang="ru-RU"/>
        </a:p>
      </dgm:t>
    </dgm:pt>
    <dgm:pt modelId="{394BF55A-705B-43D0-AFEC-2D10E4183981}" type="sibTrans" cxnId="{E2B670DF-4FFD-40A9-8E42-10219C220F02}">
      <dgm:prSet/>
      <dgm:spPr>
        <a:xfrm rot="6076778">
          <a:off x="7148122" y="1798573"/>
          <a:ext cx="450116" cy="402776"/>
        </a:xfrm>
        <a:prstGeom prst="rightArrow">
          <a:avLst>
            <a:gd name="adj1" fmla="val 60000"/>
            <a:gd name="adj2" fmla="val 50000"/>
          </a:avLst>
        </a:prstGeom>
        <a:solidFill>
          <a:srgbClr val="FEB80A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orbel" panose="020B0503020204020204" pitchFamily="34" charset="0"/>
            <a:ea typeface="+mn-ea"/>
            <a:cs typeface="+mn-cs"/>
          </a:endParaRPr>
        </a:p>
      </dgm:t>
    </dgm:pt>
    <dgm:pt modelId="{7E999A6D-6CBA-4ED0-863B-52EFF6658875}">
      <dgm:prSet custT="1"/>
      <dgm:spPr>
        <a:xfrm>
          <a:off x="5836920" y="2428890"/>
          <a:ext cx="2440532" cy="231079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FEB80A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i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4.Коллективное или групповое обсуждение найденных способов решения, оценивание их рациональности</a:t>
          </a:r>
          <a:endParaRPr lang="ru-RU" sz="140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orbel" panose="020B0503020204020204" pitchFamily="34" charset="0"/>
            <a:ea typeface="+mn-ea"/>
            <a:cs typeface="+mn-cs"/>
          </a:endParaRPr>
        </a:p>
        <a:p>
          <a:pPr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i="1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CBC5996C-6A9B-4B86-9571-A720FCDDA6B4}" type="parTrans" cxnId="{0D5E9FC6-2C5A-46C1-BD4C-8015FA53D127}">
      <dgm:prSet/>
      <dgm:spPr/>
      <dgm:t>
        <a:bodyPr/>
        <a:lstStyle/>
        <a:p>
          <a:endParaRPr lang="ru-RU"/>
        </a:p>
      </dgm:t>
    </dgm:pt>
    <dgm:pt modelId="{821B3346-B567-49A9-BBAF-7612CF3EC862}" type="sibTrans" cxnId="{0D5E9FC6-2C5A-46C1-BD4C-8015FA53D127}">
      <dgm:prSet/>
      <dgm:spPr>
        <a:xfrm rot="10827558">
          <a:off x="4333751" y="3365324"/>
          <a:ext cx="1062261" cy="402776"/>
        </a:xfrm>
        <a:prstGeom prst="rightArrow">
          <a:avLst>
            <a:gd name="adj1" fmla="val 60000"/>
            <a:gd name="adj2" fmla="val 50000"/>
          </a:avLst>
        </a:prstGeom>
        <a:solidFill>
          <a:srgbClr val="FEB80A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orbel" panose="020B0503020204020204" pitchFamily="34" charset="0"/>
            <a:ea typeface="+mn-ea"/>
            <a:cs typeface="+mn-cs"/>
          </a:endParaRPr>
        </a:p>
      </dgm:t>
    </dgm:pt>
    <dgm:pt modelId="{BC4F1C3C-88D2-4B66-A526-0432F8C27043}">
      <dgm:prSet custT="1"/>
      <dgm:spPr>
        <a:xfrm>
          <a:off x="1376448" y="2286059"/>
          <a:ext cx="2456269" cy="2525066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FEB80A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1400" b="1" i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5. Самостоятельное или совместное  с учителем подведение итогов решения задачи; обоснование  выбора лучшего решения; проверка его правильности</a:t>
          </a:r>
          <a:endParaRPr lang="ru-RU" sz="1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orbel" panose="020B0503020204020204" pitchFamily="34" charset="0"/>
            <a:ea typeface="+mn-ea"/>
            <a:cs typeface="+mn-cs"/>
          </a:endParaRPr>
        </a:p>
      </dgm:t>
    </dgm:pt>
    <dgm:pt modelId="{4AD32766-B928-438E-85B9-76A39CA40501}" type="parTrans" cxnId="{271996CD-0DC3-4D57-8785-F0618F3190CC}">
      <dgm:prSet/>
      <dgm:spPr/>
      <dgm:t>
        <a:bodyPr/>
        <a:lstStyle/>
        <a:p>
          <a:endParaRPr lang="ru-RU"/>
        </a:p>
      </dgm:t>
    </dgm:pt>
    <dgm:pt modelId="{A5BCF1D8-CCB0-45DE-B879-0584DA963141}" type="sibTrans" cxnId="{271996CD-0DC3-4D57-8785-F0618F3190CC}">
      <dgm:prSet/>
      <dgm:spPr/>
      <dgm:t>
        <a:bodyPr/>
        <a:lstStyle/>
        <a:p>
          <a:endParaRPr lang="ru-RU"/>
        </a:p>
      </dgm:t>
    </dgm:pt>
    <dgm:pt modelId="{5EAC3EFE-EA1F-4B13-9520-8BB68A459621}" type="pres">
      <dgm:prSet presAssocID="{3F11E2C7-8FFC-4BB1-8B7F-F81CEE18441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561A8BE-303A-4B87-9588-BEFE3A0DFE71}" type="pres">
      <dgm:prSet presAssocID="{7751D74F-186A-4C53-9B6D-6205FC361A74}" presName="node" presStyleLbl="node1" presStyleIdx="0" presStyleCnt="5" custScaleX="127054" custScaleY="166312" custLinFactNeighborX="-34373" custLinFactNeighborY="42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95DC37-E207-4712-B837-B4F44E25C511}" type="pres">
      <dgm:prSet presAssocID="{B46F46E4-40CA-46F6-88FE-7AF89FB958B2}" presName="sibTrans" presStyleLbl="sibTrans2D1" presStyleIdx="0" presStyleCnt="4"/>
      <dgm:spPr/>
      <dgm:t>
        <a:bodyPr/>
        <a:lstStyle/>
        <a:p>
          <a:endParaRPr lang="ru-RU"/>
        </a:p>
      </dgm:t>
    </dgm:pt>
    <dgm:pt modelId="{DD4A6BA2-6716-4751-BE42-378BECA9340B}" type="pres">
      <dgm:prSet presAssocID="{B46F46E4-40CA-46F6-88FE-7AF89FB958B2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5778FB27-B29F-496D-A617-EFCE97535752}" type="pres">
      <dgm:prSet presAssocID="{B11E7CFA-1971-4818-85C4-8E0DD2842101}" presName="node" presStyleLbl="node1" presStyleIdx="1" presStyleCnt="5" custScaleX="168617" custScaleY="172435" custLinFactNeighborX="-4397" custLinFactNeighborY="72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390E53-2E4D-4D01-A8AC-046ABA27CBC4}" type="pres">
      <dgm:prSet presAssocID="{582A8BA4-2FA3-4383-935C-D9FA42C796FF}" presName="sibTrans" presStyleLbl="sibTrans2D1" presStyleIdx="1" presStyleCnt="4"/>
      <dgm:spPr/>
      <dgm:t>
        <a:bodyPr/>
        <a:lstStyle/>
        <a:p>
          <a:endParaRPr lang="ru-RU"/>
        </a:p>
      </dgm:t>
    </dgm:pt>
    <dgm:pt modelId="{A0802D82-8EAD-413A-99E5-D47B41F67309}" type="pres">
      <dgm:prSet presAssocID="{582A8BA4-2FA3-4383-935C-D9FA42C796FF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D2324ABD-E660-4D34-B8F1-FE315CFF3394}" type="pres">
      <dgm:prSet presAssocID="{004FF29F-66A2-49B1-BB11-2A40631ADA96}" presName="node" presStyleLbl="node1" presStyleIdx="2" presStyleCnt="5" custScaleX="119931" custScaleY="149123" custLinFactNeighborX="29312" custLinFactNeighborY="28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878B75-C4DA-4013-82BA-2561779A0360}" type="pres">
      <dgm:prSet presAssocID="{394BF55A-705B-43D0-AFEC-2D10E4183981}" presName="sibTrans" presStyleLbl="sibTrans2D1" presStyleIdx="2" presStyleCnt="4"/>
      <dgm:spPr/>
      <dgm:t>
        <a:bodyPr/>
        <a:lstStyle/>
        <a:p>
          <a:endParaRPr lang="ru-RU"/>
        </a:p>
      </dgm:t>
    </dgm:pt>
    <dgm:pt modelId="{2D931410-1C32-47EF-854E-21483536008C}" type="pres">
      <dgm:prSet presAssocID="{394BF55A-705B-43D0-AFEC-2D10E4183981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E2689019-C6C9-4304-86AD-B7AA5FF3E0FB}" type="pres">
      <dgm:prSet presAssocID="{7E999A6D-6CBA-4ED0-863B-52EFF6658875}" presName="node" presStyleLbl="node1" presStyleIdx="3" presStyleCnt="5" custScaleX="150270" custScaleY="237136" custLinFactNeighborX="-2054" custLinFactNeighborY="-9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93337B-A79A-41AB-9322-73ABDEAF72C8}" type="pres">
      <dgm:prSet presAssocID="{821B3346-B567-49A9-BBAF-7612CF3EC862}" presName="sibTrans" presStyleLbl="sibTrans2D1" presStyleIdx="3" presStyleCnt="4"/>
      <dgm:spPr/>
      <dgm:t>
        <a:bodyPr/>
        <a:lstStyle/>
        <a:p>
          <a:endParaRPr lang="ru-RU"/>
        </a:p>
      </dgm:t>
    </dgm:pt>
    <dgm:pt modelId="{575E81E0-572A-4CBC-95BA-81BC29CA544C}" type="pres">
      <dgm:prSet presAssocID="{821B3346-B567-49A9-BBAF-7612CF3EC862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5FD74FAC-956A-4867-917A-60364D530008}" type="pres">
      <dgm:prSet presAssocID="{BC4F1C3C-88D2-4B66-A526-0432F8C27043}" presName="node" presStyleLbl="node1" presStyleIdx="4" presStyleCnt="5" custScaleX="151239" custScaleY="259125" custLinFactNeighborX="-85458" custLinFactNeighborY="-46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A2C887-544C-4BFF-A445-36E2DF016240}" type="presOf" srcId="{7751D74F-186A-4C53-9B6D-6205FC361A74}" destId="{E561A8BE-303A-4B87-9588-BEFE3A0DFE71}" srcOrd="0" destOrd="0" presId="urn:microsoft.com/office/officeart/2005/8/layout/process5"/>
    <dgm:cxn modelId="{EF1BADEB-A913-4235-9C37-62D9B72CF572}" srcId="{3F11E2C7-8FFC-4BB1-8B7F-F81CEE184416}" destId="{7751D74F-186A-4C53-9B6D-6205FC361A74}" srcOrd="0" destOrd="0" parTransId="{CDFE67F8-00CB-4BD1-8A24-67B2F7495D94}" sibTransId="{B46F46E4-40CA-46F6-88FE-7AF89FB958B2}"/>
    <dgm:cxn modelId="{5EDDB138-91B0-4CD9-A9BB-0D9910A339EB}" type="presOf" srcId="{3F11E2C7-8FFC-4BB1-8B7F-F81CEE184416}" destId="{5EAC3EFE-EA1F-4B13-9520-8BB68A459621}" srcOrd="0" destOrd="0" presId="urn:microsoft.com/office/officeart/2005/8/layout/process5"/>
    <dgm:cxn modelId="{A424C49C-97B9-4770-88D2-9E472883B9F3}" type="presOf" srcId="{394BF55A-705B-43D0-AFEC-2D10E4183981}" destId="{84878B75-C4DA-4013-82BA-2561779A0360}" srcOrd="0" destOrd="0" presId="urn:microsoft.com/office/officeart/2005/8/layout/process5"/>
    <dgm:cxn modelId="{87FD771B-DFEE-43CD-B735-4ACFFA9AA03D}" type="presOf" srcId="{7E999A6D-6CBA-4ED0-863B-52EFF6658875}" destId="{E2689019-C6C9-4304-86AD-B7AA5FF3E0FB}" srcOrd="0" destOrd="0" presId="urn:microsoft.com/office/officeart/2005/8/layout/process5"/>
    <dgm:cxn modelId="{B266E284-30B9-4039-87C8-29BF1742BD03}" type="presOf" srcId="{BC4F1C3C-88D2-4B66-A526-0432F8C27043}" destId="{5FD74FAC-956A-4867-917A-60364D530008}" srcOrd="0" destOrd="0" presId="urn:microsoft.com/office/officeart/2005/8/layout/process5"/>
    <dgm:cxn modelId="{4DA72E56-CD1C-4C30-BEE6-85A26F04FE36}" type="presOf" srcId="{394BF55A-705B-43D0-AFEC-2D10E4183981}" destId="{2D931410-1C32-47EF-854E-21483536008C}" srcOrd="1" destOrd="0" presId="urn:microsoft.com/office/officeart/2005/8/layout/process5"/>
    <dgm:cxn modelId="{48E52BBC-3DE2-47A4-8AA1-AFF96B71C5FA}" type="presOf" srcId="{582A8BA4-2FA3-4383-935C-D9FA42C796FF}" destId="{A0802D82-8EAD-413A-99E5-D47B41F67309}" srcOrd="1" destOrd="0" presId="urn:microsoft.com/office/officeart/2005/8/layout/process5"/>
    <dgm:cxn modelId="{271996CD-0DC3-4D57-8785-F0618F3190CC}" srcId="{3F11E2C7-8FFC-4BB1-8B7F-F81CEE184416}" destId="{BC4F1C3C-88D2-4B66-A526-0432F8C27043}" srcOrd="4" destOrd="0" parTransId="{4AD32766-B928-438E-85B9-76A39CA40501}" sibTransId="{A5BCF1D8-CCB0-45DE-B879-0584DA963141}"/>
    <dgm:cxn modelId="{21F223FD-624D-4BDE-9FF7-AB7E3A283AAF}" type="presOf" srcId="{B46F46E4-40CA-46F6-88FE-7AF89FB958B2}" destId="{CA95DC37-E207-4712-B837-B4F44E25C511}" srcOrd="0" destOrd="0" presId="urn:microsoft.com/office/officeart/2005/8/layout/process5"/>
    <dgm:cxn modelId="{526BA4C8-7E5E-4EF4-AB30-0C81D8D6E696}" type="presOf" srcId="{582A8BA4-2FA3-4383-935C-D9FA42C796FF}" destId="{07390E53-2E4D-4D01-A8AC-046ABA27CBC4}" srcOrd="0" destOrd="0" presId="urn:microsoft.com/office/officeart/2005/8/layout/process5"/>
    <dgm:cxn modelId="{E2B670DF-4FFD-40A9-8E42-10219C220F02}" srcId="{3F11E2C7-8FFC-4BB1-8B7F-F81CEE184416}" destId="{004FF29F-66A2-49B1-BB11-2A40631ADA96}" srcOrd="2" destOrd="0" parTransId="{50AEB9B7-8A06-4A19-90C8-F285FA8BE5A7}" sibTransId="{394BF55A-705B-43D0-AFEC-2D10E4183981}"/>
    <dgm:cxn modelId="{DFED4552-1C0A-4B62-9AE6-00A3DC9E280E}" type="presOf" srcId="{B46F46E4-40CA-46F6-88FE-7AF89FB958B2}" destId="{DD4A6BA2-6716-4751-BE42-378BECA9340B}" srcOrd="1" destOrd="0" presId="urn:microsoft.com/office/officeart/2005/8/layout/process5"/>
    <dgm:cxn modelId="{1389A1FA-68AE-4935-88B1-26C96DD41B8B}" type="presOf" srcId="{821B3346-B567-49A9-BBAF-7612CF3EC862}" destId="{575E81E0-572A-4CBC-95BA-81BC29CA544C}" srcOrd="1" destOrd="0" presId="urn:microsoft.com/office/officeart/2005/8/layout/process5"/>
    <dgm:cxn modelId="{21933D95-8735-4BB8-BDD2-591D6A56430C}" type="presOf" srcId="{B11E7CFA-1971-4818-85C4-8E0DD2842101}" destId="{5778FB27-B29F-496D-A617-EFCE97535752}" srcOrd="0" destOrd="0" presId="urn:microsoft.com/office/officeart/2005/8/layout/process5"/>
    <dgm:cxn modelId="{4A22B45B-AF85-4F3F-9DFB-6E8AD2945552}" srcId="{3F11E2C7-8FFC-4BB1-8B7F-F81CEE184416}" destId="{B11E7CFA-1971-4818-85C4-8E0DD2842101}" srcOrd="1" destOrd="0" parTransId="{8F5C62E0-E8DE-418D-A3F4-D4299D13F5C3}" sibTransId="{582A8BA4-2FA3-4383-935C-D9FA42C796FF}"/>
    <dgm:cxn modelId="{0D5E9FC6-2C5A-46C1-BD4C-8015FA53D127}" srcId="{3F11E2C7-8FFC-4BB1-8B7F-F81CEE184416}" destId="{7E999A6D-6CBA-4ED0-863B-52EFF6658875}" srcOrd="3" destOrd="0" parTransId="{CBC5996C-6A9B-4B86-9571-A720FCDDA6B4}" sibTransId="{821B3346-B567-49A9-BBAF-7612CF3EC862}"/>
    <dgm:cxn modelId="{877B1D31-8B46-440B-8FF3-FB5A7B7FFDFA}" type="presOf" srcId="{821B3346-B567-49A9-BBAF-7612CF3EC862}" destId="{DC93337B-A79A-41AB-9322-73ABDEAF72C8}" srcOrd="0" destOrd="0" presId="urn:microsoft.com/office/officeart/2005/8/layout/process5"/>
    <dgm:cxn modelId="{73DDDAF2-503A-461E-8ED7-ECBF824FC25C}" type="presOf" srcId="{004FF29F-66A2-49B1-BB11-2A40631ADA96}" destId="{D2324ABD-E660-4D34-B8F1-FE315CFF3394}" srcOrd="0" destOrd="0" presId="urn:microsoft.com/office/officeart/2005/8/layout/process5"/>
    <dgm:cxn modelId="{439BF77A-BBAA-4B27-BC6D-60DF3D5FDC89}" type="presParOf" srcId="{5EAC3EFE-EA1F-4B13-9520-8BB68A459621}" destId="{E561A8BE-303A-4B87-9588-BEFE3A0DFE71}" srcOrd="0" destOrd="0" presId="urn:microsoft.com/office/officeart/2005/8/layout/process5"/>
    <dgm:cxn modelId="{D8AD6A74-2C99-4457-BB68-9BBE973BD73C}" type="presParOf" srcId="{5EAC3EFE-EA1F-4B13-9520-8BB68A459621}" destId="{CA95DC37-E207-4712-B837-B4F44E25C511}" srcOrd="1" destOrd="0" presId="urn:microsoft.com/office/officeart/2005/8/layout/process5"/>
    <dgm:cxn modelId="{4063FEEF-B4AB-4346-B7D7-24A8F488EB04}" type="presParOf" srcId="{CA95DC37-E207-4712-B837-B4F44E25C511}" destId="{DD4A6BA2-6716-4751-BE42-378BECA9340B}" srcOrd="0" destOrd="0" presId="urn:microsoft.com/office/officeart/2005/8/layout/process5"/>
    <dgm:cxn modelId="{27886EE3-F345-4010-8969-A746DA983C83}" type="presParOf" srcId="{5EAC3EFE-EA1F-4B13-9520-8BB68A459621}" destId="{5778FB27-B29F-496D-A617-EFCE97535752}" srcOrd="2" destOrd="0" presId="urn:microsoft.com/office/officeart/2005/8/layout/process5"/>
    <dgm:cxn modelId="{C18061F0-A6AD-4535-A9B3-F2A078AD1255}" type="presParOf" srcId="{5EAC3EFE-EA1F-4B13-9520-8BB68A459621}" destId="{07390E53-2E4D-4D01-A8AC-046ABA27CBC4}" srcOrd="3" destOrd="0" presId="urn:microsoft.com/office/officeart/2005/8/layout/process5"/>
    <dgm:cxn modelId="{47601241-D3E6-4E52-94C0-6E08E43F52D3}" type="presParOf" srcId="{07390E53-2E4D-4D01-A8AC-046ABA27CBC4}" destId="{A0802D82-8EAD-413A-99E5-D47B41F67309}" srcOrd="0" destOrd="0" presId="urn:microsoft.com/office/officeart/2005/8/layout/process5"/>
    <dgm:cxn modelId="{2B0C2A33-EBFB-4355-B773-548AA025BA3C}" type="presParOf" srcId="{5EAC3EFE-EA1F-4B13-9520-8BB68A459621}" destId="{D2324ABD-E660-4D34-B8F1-FE315CFF3394}" srcOrd="4" destOrd="0" presId="urn:microsoft.com/office/officeart/2005/8/layout/process5"/>
    <dgm:cxn modelId="{E0488670-DA34-476F-9906-DDE66DCDCB10}" type="presParOf" srcId="{5EAC3EFE-EA1F-4B13-9520-8BB68A459621}" destId="{84878B75-C4DA-4013-82BA-2561779A0360}" srcOrd="5" destOrd="0" presId="urn:microsoft.com/office/officeart/2005/8/layout/process5"/>
    <dgm:cxn modelId="{3105BE3B-51B5-4661-B9E9-DBAD71203EDC}" type="presParOf" srcId="{84878B75-C4DA-4013-82BA-2561779A0360}" destId="{2D931410-1C32-47EF-854E-21483536008C}" srcOrd="0" destOrd="0" presId="urn:microsoft.com/office/officeart/2005/8/layout/process5"/>
    <dgm:cxn modelId="{C6C58BB9-EAE5-4B78-B0C5-19D977615830}" type="presParOf" srcId="{5EAC3EFE-EA1F-4B13-9520-8BB68A459621}" destId="{E2689019-C6C9-4304-86AD-B7AA5FF3E0FB}" srcOrd="6" destOrd="0" presId="urn:microsoft.com/office/officeart/2005/8/layout/process5"/>
    <dgm:cxn modelId="{17B83193-7C6C-4263-9AA8-0BA0214C3E79}" type="presParOf" srcId="{5EAC3EFE-EA1F-4B13-9520-8BB68A459621}" destId="{DC93337B-A79A-41AB-9322-73ABDEAF72C8}" srcOrd="7" destOrd="0" presId="urn:microsoft.com/office/officeart/2005/8/layout/process5"/>
    <dgm:cxn modelId="{4A90ECC1-C342-40AD-8BE5-D42A378F5307}" type="presParOf" srcId="{DC93337B-A79A-41AB-9322-73ABDEAF72C8}" destId="{575E81E0-572A-4CBC-95BA-81BC29CA544C}" srcOrd="0" destOrd="0" presId="urn:microsoft.com/office/officeart/2005/8/layout/process5"/>
    <dgm:cxn modelId="{B380B9B4-9F22-4B60-A649-67C917ECD8FF}" type="presParOf" srcId="{5EAC3EFE-EA1F-4B13-9520-8BB68A459621}" destId="{5FD74FAC-956A-4867-917A-60364D530008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950335-E8F8-4711-BD71-D46247F10403}">
      <dsp:nvSpPr>
        <dsp:cNvPr id="0" name=""/>
        <dsp:cNvSpPr/>
      </dsp:nvSpPr>
      <dsp:spPr>
        <a:xfrm>
          <a:off x="978933" y="-215"/>
          <a:ext cx="3159651" cy="679431"/>
        </a:xfrm>
        <a:prstGeom prst="roundRect">
          <a:avLst/>
        </a:prstGeom>
        <a:gradFill rotWithShape="1">
          <a:gsLst>
            <a:gs pos="0">
              <a:srgbClr val="84AA33">
                <a:tint val="35000"/>
                <a:satMod val="253000"/>
              </a:srgbClr>
            </a:gs>
            <a:gs pos="50000">
              <a:srgbClr val="84AA33">
                <a:tint val="42000"/>
                <a:satMod val="255000"/>
              </a:srgbClr>
            </a:gs>
            <a:gs pos="97000">
              <a:srgbClr val="84AA33">
                <a:tint val="53000"/>
                <a:satMod val="260000"/>
              </a:srgbClr>
            </a:gs>
            <a:gs pos="100000">
              <a:srgbClr val="84AA33">
                <a:tint val="56000"/>
                <a:satMod val="275000"/>
              </a:srgb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rgbClr val="84AA33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EB80A">
                  <a:lumMod val="75000"/>
                </a:srgbClr>
              </a:solidFill>
              <a:latin typeface="Corbel" panose="020B0503020204020204" pitchFamily="34" charset="0"/>
              <a:ea typeface="+mn-ea"/>
              <a:cs typeface="+mn-cs"/>
            </a:rPr>
            <a:t>1-познавательная потребность </a:t>
          </a:r>
        </a:p>
      </dsp:txBody>
      <dsp:txXfrm>
        <a:off x="1012100" y="32952"/>
        <a:ext cx="3093317" cy="613097"/>
      </dsp:txXfrm>
    </dsp:sp>
    <dsp:sp modelId="{04F04922-EF63-4D89-9A63-8FD2B747AEFD}">
      <dsp:nvSpPr>
        <dsp:cNvPr id="0" name=""/>
        <dsp:cNvSpPr/>
      </dsp:nvSpPr>
      <dsp:spPr>
        <a:xfrm>
          <a:off x="881083" y="539426"/>
          <a:ext cx="3127955" cy="3127955"/>
        </a:xfrm>
        <a:custGeom>
          <a:avLst/>
          <a:gdLst/>
          <a:ahLst/>
          <a:cxnLst/>
          <a:rect l="0" t="0" r="0" b="0"/>
          <a:pathLst>
            <a:path>
              <a:moveTo>
                <a:pt x="2235583" y="157955"/>
              </a:moveTo>
              <a:arcTo wR="1553155" hR="1553155" stAng="17763867" swAng="775990"/>
            </a:path>
          </a:pathLst>
        </a:custGeom>
        <a:noFill/>
        <a:ln w="9525" cap="flat" cmpd="sng" algn="ctr">
          <a:solidFill>
            <a:srgbClr val="3891A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D0CD53-B514-4546-A8AA-07A66B73F0C6}">
      <dsp:nvSpPr>
        <dsp:cNvPr id="0" name=""/>
        <dsp:cNvSpPr/>
      </dsp:nvSpPr>
      <dsp:spPr>
        <a:xfrm>
          <a:off x="2940763" y="916864"/>
          <a:ext cx="2092605" cy="667310"/>
        </a:xfrm>
        <a:prstGeom prst="roundRect">
          <a:avLst/>
        </a:prstGeom>
        <a:gradFill rotWithShape="1">
          <a:gsLst>
            <a:gs pos="0">
              <a:srgbClr val="84AA33">
                <a:tint val="35000"/>
                <a:satMod val="253000"/>
              </a:srgbClr>
            </a:gs>
            <a:gs pos="50000">
              <a:srgbClr val="84AA33">
                <a:tint val="42000"/>
                <a:satMod val="255000"/>
              </a:srgbClr>
            </a:gs>
            <a:gs pos="97000">
              <a:srgbClr val="84AA33">
                <a:tint val="53000"/>
                <a:satMod val="260000"/>
              </a:srgbClr>
            </a:gs>
            <a:gs pos="100000">
              <a:srgbClr val="84AA33">
                <a:tint val="56000"/>
                <a:satMod val="275000"/>
              </a:srgb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rgbClr val="84AA33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>
              <a:solidFill>
                <a:srgbClr val="FEB80A">
                  <a:lumMod val="75000"/>
                </a:srgbClr>
              </a:solidFill>
              <a:latin typeface="Corbel" panose="020B0503020204020204" pitchFamily="34" charset="0"/>
              <a:ea typeface="+mn-ea"/>
              <a:cs typeface="+mn-cs"/>
            </a:rPr>
            <a:t>2-интерес к способу действия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>
            <a:solidFill>
              <a:sysClr val="windowText" lastClr="000000"/>
            </a:solidFill>
            <a:latin typeface="Corbel" panose="020B0503020204020204" pitchFamily="34" charset="0"/>
            <a:ea typeface="+mn-ea"/>
            <a:cs typeface="+mn-cs"/>
          </a:endParaRPr>
        </a:p>
      </dsp:txBody>
      <dsp:txXfrm>
        <a:off x="2973338" y="949439"/>
        <a:ext cx="2027455" cy="602160"/>
      </dsp:txXfrm>
    </dsp:sp>
    <dsp:sp modelId="{859C5D81-657B-4CB0-89A1-5FEF9E7F3B9B}">
      <dsp:nvSpPr>
        <dsp:cNvPr id="0" name=""/>
        <dsp:cNvSpPr/>
      </dsp:nvSpPr>
      <dsp:spPr>
        <a:xfrm>
          <a:off x="1008536" y="514157"/>
          <a:ext cx="3127955" cy="3127955"/>
        </a:xfrm>
        <a:custGeom>
          <a:avLst/>
          <a:gdLst/>
          <a:ahLst/>
          <a:cxnLst/>
          <a:rect l="0" t="0" r="0" b="0"/>
          <a:pathLst>
            <a:path>
              <a:moveTo>
                <a:pt x="2998944" y="985717"/>
              </a:moveTo>
              <a:arcTo wR="1553155" hR="1553155" stAng="20314271" swAng="955838"/>
            </a:path>
          </a:pathLst>
        </a:custGeom>
        <a:noFill/>
        <a:ln w="9525" cap="flat" cmpd="sng" algn="ctr">
          <a:solidFill>
            <a:srgbClr val="3891A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E65AC-FF84-4BE1-A68B-55EFDD335F19}">
      <dsp:nvSpPr>
        <dsp:cNvPr id="0" name=""/>
        <dsp:cNvSpPr/>
      </dsp:nvSpPr>
      <dsp:spPr>
        <a:xfrm>
          <a:off x="2536833" y="2058564"/>
          <a:ext cx="2392388" cy="1598259"/>
        </a:xfrm>
        <a:prstGeom prst="roundRect">
          <a:avLst/>
        </a:prstGeom>
        <a:gradFill rotWithShape="1">
          <a:gsLst>
            <a:gs pos="0">
              <a:srgbClr val="84AA33">
                <a:tint val="35000"/>
                <a:satMod val="253000"/>
              </a:srgbClr>
            </a:gs>
            <a:gs pos="50000">
              <a:srgbClr val="84AA33">
                <a:tint val="42000"/>
                <a:satMod val="255000"/>
              </a:srgbClr>
            </a:gs>
            <a:gs pos="97000">
              <a:srgbClr val="84AA33">
                <a:tint val="53000"/>
                <a:satMod val="260000"/>
              </a:srgbClr>
            </a:gs>
            <a:gs pos="100000">
              <a:srgbClr val="84AA33">
                <a:tint val="56000"/>
                <a:satMod val="275000"/>
              </a:srgb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rgbClr val="84AA33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>
              <a:solidFill>
                <a:srgbClr val="FEB80A">
                  <a:lumMod val="75000"/>
                </a:srgbClr>
              </a:solidFill>
              <a:latin typeface="Corbel" panose="020B0503020204020204" pitchFamily="34" charset="0"/>
              <a:ea typeface="+mn-ea"/>
              <a:cs typeface="+mn-cs"/>
            </a:rPr>
            <a:t>3-потребность в самовыражении и самореализации </a:t>
          </a:r>
          <a:endParaRPr lang="ru-RU" sz="1800" kern="1200" dirty="0" smtClean="0">
            <a:solidFill>
              <a:sysClr val="windowText" lastClr="000000"/>
            </a:solidFill>
            <a:latin typeface="Corbel" panose="020B0503020204020204" pitchFamily="34" charset="0"/>
            <a:ea typeface="+mn-ea"/>
            <a:cs typeface="+mn-cs"/>
          </a:endParaRP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1" kern="1200" dirty="0" smtClean="0">
            <a:solidFill>
              <a:srgbClr val="FEB80A">
                <a:lumMod val="75000"/>
              </a:srgbClr>
            </a:solidFill>
            <a:latin typeface="Corbel" panose="020B0503020204020204" pitchFamily="34" charset="0"/>
            <a:ea typeface="+mn-ea"/>
            <a:cs typeface="+mn-cs"/>
          </a:endParaRPr>
        </a:p>
      </dsp:txBody>
      <dsp:txXfrm>
        <a:off x="2614854" y="2136585"/>
        <a:ext cx="2236346" cy="1442217"/>
      </dsp:txXfrm>
    </dsp:sp>
    <dsp:sp modelId="{BD745C3A-24AF-4C0D-AE66-051C3C270C55}">
      <dsp:nvSpPr>
        <dsp:cNvPr id="0" name=""/>
        <dsp:cNvSpPr/>
      </dsp:nvSpPr>
      <dsp:spPr>
        <a:xfrm>
          <a:off x="758438" y="288853"/>
          <a:ext cx="3127955" cy="3127955"/>
        </a:xfrm>
        <a:custGeom>
          <a:avLst/>
          <a:gdLst/>
          <a:ahLst/>
          <a:cxnLst/>
          <a:rect l="0" t="0" r="0" b="0"/>
          <a:pathLst>
            <a:path>
              <a:moveTo>
                <a:pt x="1514612" y="3105832"/>
              </a:moveTo>
              <a:arcTo wR="1553155" hR="1553155" stAng="5485321" swAng="355316"/>
            </a:path>
          </a:pathLst>
        </a:custGeom>
        <a:noFill/>
        <a:ln w="9525" cap="flat" cmpd="sng" algn="ctr">
          <a:solidFill>
            <a:srgbClr val="3891A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390729-31B3-4129-87B9-1A6F66ED9715}">
      <dsp:nvSpPr>
        <dsp:cNvPr id="0" name=""/>
        <dsp:cNvSpPr/>
      </dsp:nvSpPr>
      <dsp:spPr>
        <a:xfrm>
          <a:off x="108054" y="2030933"/>
          <a:ext cx="2299740" cy="1678392"/>
        </a:xfrm>
        <a:prstGeom prst="roundRect">
          <a:avLst/>
        </a:prstGeom>
        <a:gradFill rotWithShape="1">
          <a:gsLst>
            <a:gs pos="0">
              <a:srgbClr val="84AA33">
                <a:tint val="35000"/>
                <a:satMod val="253000"/>
              </a:srgbClr>
            </a:gs>
            <a:gs pos="50000">
              <a:srgbClr val="84AA33">
                <a:tint val="42000"/>
                <a:satMod val="255000"/>
              </a:srgbClr>
            </a:gs>
            <a:gs pos="97000">
              <a:srgbClr val="84AA33">
                <a:tint val="53000"/>
                <a:satMod val="260000"/>
              </a:srgbClr>
            </a:gs>
            <a:gs pos="100000">
              <a:srgbClr val="84AA33">
                <a:tint val="56000"/>
                <a:satMod val="275000"/>
              </a:srgb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rgbClr val="84AA33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>
              <a:solidFill>
                <a:srgbClr val="FEB80A">
                  <a:lumMod val="75000"/>
                </a:srgbClr>
              </a:solidFill>
              <a:latin typeface="Corbel" panose="020B0503020204020204" pitchFamily="34" charset="0"/>
              <a:ea typeface="+mn-ea"/>
              <a:cs typeface="+mn-cs"/>
            </a:rPr>
            <a:t>4-потребность в самопознании и самовоспитании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solidFill>
              <a:sysClr val="windowText" lastClr="000000"/>
            </a:solidFill>
            <a:latin typeface="Corbel" panose="020B0503020204020204" pitchFamily="34" charset="0"/>
            <a:ea typeface="+mn-ea"/>
            <a:cs typeface="+mn-cs"/>
          </a:endParaRPr>
        </a:p>
      </dsp:txBody>
      <dsp:txXfrm>
        <a:off x="189986" y="2112865"/>
        <a:ext cx="2135876" cy="1514528"/>
      </dsp:txXfrm>
    </dsp:sp>
    <dsp:sp modelId="{380EF980-0249-4159-A914-31A4CE0626FD}">
      <dsp:nvSpPr>
        <dsp:cNvPr id="0" name=""/>
        <dsp:cNvSpPr/>
      </dsp:nvSpPr>
      <dsp:spPr>
        <a:xfrm>
          <a:off x="834724" y="626653"/>
          <a:ext cx="3127955" cy="3127955"/>
        </a:xfrm>
        <a:custGeom>
          <a:avLst/>
          <a:gdLst/>
          <a:ahLst/>
          <a:cxnLst/>
          <a:rect l="0" t="0" r="0" b="0"/>
          <a:pathLst>
            <a:path>
              <a:moveTo>
                <a:pt x="8526" y="1390629"/>
              </a:moveTo>
              <a:arcTo wR="1553155" hR="1553155" stAng="11160394" swAng="894024"/>
            </a:path>
          </a:pathLst>
        </a:custGeom>
        <a:noFill/>
        <a:ln w="9525" cap="flat" cmpd="sng" algn="ctr">
          <a:solidFill>
            <a:srgbClr val="3891A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488CB7-A62E-4875-91AB-BB19BCAB7581}">
      <dsp:nvSpPr>
        <dsp:cNvPr id="0" name=""/>
        <dsp:cNvSpPr/>
      </dsp:nvSpPr>
      <dsp:spPr>
        <a:xfrm>
          <a:off x="-104147" y="872444"/>
          <a:ext cx="2232703" cy="756150"/>
        </a:xfrm>
        <a:prstGeom prst="roundRect">
          <a:avLst/>
        </a:prstGeom>
        <a:gradFill rotWithShape="1">
          <a:gsLst>
            <a:gs pos="0">
              <a:srgbClr val="84AA33">
                <a:tint val="35000"/>
                <a:satMod val="253000"/>
              </a:srgbClr>
            </a:gs>
            <a:gs pos="50000">
              <a:srgbClr val="84AA33">
                <a:tint val="42000"/>
                <a:satMod val="255000"/>
              </a:srgbClr>
            </a:gs>
            <a:gs pos="97000">
              <a:srgbClr val="84AA33">
                <a:tint val="53000"/>
                <a:satMod val="260000"/>
              </a:srgbClr>
            </a:gs>
            <a:gs pos="100000">
              <a:srgbClr val="84AA33">
                <a:tint val="56000"/>
                <a:satMod val="275000"/>
              </a:srgb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rgbClr val="84AA33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EB80A">
                  <a:lumMod val="75000"/>
                </a:srgbClr>
              </a:solidFill>
              <a:latin typeface="Corbel" panose="020B0503020204020204" pitchFamily="34" charset="0"/>
              <a:ea typeface="+mn-ea"/>
              <a:cs typeface="+mn-cs"/>
            </a:rPr>
            <a:t>5 - потребность в социальном признании</a:t>
          </a:r>
          <a:endParaRPr lang="ru-RU" sz="1800" kern="1200" dirty="0">
            <a:solidFill>
              <a:sysClr val="windowText" lastClr="000000"/>
            </a:solidFill>
            <a:latin typeface="Corbel" panose="020B0503020204020204" pitchFamily="34" charset="0"/>
            <a:ea typeface="+mn-ea"/>
            <a:cs typeface="+mn-cs"/>
          </a:endParaRPr>
        </a:p>
      </dsp:txBody>
      <dsp:txXfrm>
        <a:off x="-67235" y="909356"/>
        <a:ext cx="2158879" cy="682326"/>
      </dsp:txXfrm>
    </dsp:sp>
    <dsp:sp modelId="{CA0BE00E-4450-4DDA-9776-E351EA983224}">
      <dsp:nvSpPr>
        <dsp:cNvPr id="0" name=""/>
        <dsp:cNvSpPr/>
      </dsp:nvSpPr>
      <dsp:spPr>
        <a:xfrm>
          <a:off x="1041960" y="549391"/>
          <a:ext cx="3127955" cy="3127955"/>
        </a:xfrm>
        <a:custGeom>
          <a:avLst/>
          <a:gdLst/>
          <a:ahLst/>
          <a:cxnLst/>
          <a:rect l="0" t="0" r="0" b="0"/>
          <a:pathLst>
            <a:path>
              <a:moveTo>
                <a:pt x="610794" y="318551"/>
              </a:moveTo>
              <a:arcTo wR="1553155" hR="1553155" stAng="13958752" swAng="822399"/>
            </a:path>
          </a:pathLst>
        </a:custGeom>
        <a:noFill/>
        <a:ln w="9525" cap="flat" cmpd="sng" algn="ctr">
          <a:solidFill>
            <a:srgbClr val="3891A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61A8BE-303A-4B87-9588-BEFE3A0DFE71}">
      <dsp:nvSpPr>
        <dsp:cNvPr id="0" name=""/>
        <dsp:cNvSpPr/>
      </dsp:nvSpPr>
      <dsp:spPr>
        <a:xfrm>
          <a:off x="0" y="72145"/>
          <a:ext cx="2063481" cy="1620642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FEB80A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i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1.Формулирование  проблемы и вопросов к обучающимся</a:t>
          </a:r>
          <a:endParaRPr lang="ru-RU" sz="1400" kern="1200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orbel" panose="020B0503020204020204" pitchFamily="34" charset="0"/>
            <a:ea typeface="+mn-ea"/>
            <a:cs typeface="+mn-cs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orbel" panose="020B0503020204020204" pitchFamily="34" charset="0"/>
            <a:ea typeface="+mn-ea"/>
            <a:cs typeface="+mn-cs"/>
          </a:endParaRPr>
        </a:p>
      </dsp:txBody>
      <dsp:txXfrm>
        <a:off x="47467" y="119612"/>
        <a:ext cx="1968547" cy="1525708"/>
      </dsp:txXfrm>
    </dsp:sp>
    <dsp:sp modelId="{CA95DC37-E207-4712-B837-B4F44E25C511}">
      <dsp:nvSpPr>
        <dsp:cNvPr id="0" name=""/>
        <dsp:cNvSpPr/>
      </dsp:nvSpPr>
      <dsp:spPr>
        <a:xfrm rot="31649">
          <a:off x="2248267" y="694327"/>
          <a:ext cx="445206" cy="402776"/>
        </a:xfrm>
        <a:prstGeom prst="rightArrow">
          <a:avLst>
            <a:gd name="adj1" fmla="val 60000"/>
            <a:gd name="adj2" fmla="val 50000"/>
          </a:avLst>
        </a:prstGeom>
        <a:solidFill>
          <a:srgbClr val="FEB80A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orbel" panose="020B0503020204020204" pitchFamily="34" charset="0"/>
            <a:ea typeface="+mn-ea"/>
            <a:cs typeface="+mn-cs"/>
          </a:endParaRPr>
        </a:p>
      </dsp:txBody>
      <dsp:txXfrm>
        <a:off x="2248270" y="774326"/>
        <a:ext cx="324373" cy="241666"/>
      </dsp:txXfrm>
    </dsp:sp>
    <dsp:sp modelId="{5778FB27-B29F-496D-A617-EFCE97535752}">
      <dsp:nvSpPr>
        <dsp:cNvPr id="0" name=""/>
        <dsp:cNvSpPr/>
      </dsp:nvSpPr>
      <dsp:spPr>
        <a:xfrm>
          <a:off x="2903457" y="72149"/>
          <a:ext cx="2738505" cy="1680308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FEB80A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i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2.Самостоятельное совершение мыслительных действий и операций обучающимися, направленное на поиск решения данной проблемы.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orbel" panose="020B0503020204020204" pitchFamily="34" charset="0"/>
            <a:ea typeface="+mn-ea"/>
            <a:cs typeface="+mn-cs"/>
          </a:endParaRPr>
        </a:p>
      </dsp:txBody>
      <dsp:txXfrm>
        <a:off x="2952672" y="121364"/>
        <a:ext cx="2640075" cy="1581878"/>
      </dsp:txXfrm>
    </dsp:sp>
    <dsp:sp modelId="{07390E53-2E4D-4D01-A8AC-046ABA27CBC4}">
      <dsp:nvSpPr>
        <dsp:cNvPr id="0" name=""/>
        <dsp:cNvSpPr/>
      </dsp:nvSpPr>
      <dsp:spPr>
        <a:xfrm rot="21555705">
          <a:off x="5858157" y="687130"/>
          <a:ext cx="520926" cy="402776"/>
        </a:xfrm>
        <a:prstGeom prst="rightArrow">
          <a:avLst>
            <a:gd name="adj1" fmla="val 60000"/>
            <a:gd name="adj2" fmla="val 50000"/>
          </a:avLst>
        </a:prstGeom>
        <a:solidFill>
          <a:srgbClr val="FEB80A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orbel" panose="020B0503020204020204" pitchFamily="34" charset="0"/>
            <a:ea typeface="+mn-ea"/>
            <a:cs typeface="+mn-cs"/>
          </a:endParaRPr>
        </a:p>
      </dsp:txBody>
      <dsp:txXfrm>
        <a:off x="5858162" y="768463"/>
        <a:ext cx="400093" cy="241666"/>
      </dsp:txXfrm>
    </dsp:sp>
    <dsp:sp modelId="{D2324ABD-E660-4D34-B8F1-FE315CFF3394}">
      <dsp:nvSpPr>
        <dsp:cNvPr id="0" name=""/>
        <dsp:cNvSpPr/>
      </dsp:nvSpPr>
      <dsp:spPr>
        <a:xfrm>
          <a:off x="6624762" y="142876"/>
          <a:ext cx="1947797" cy="1453142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FEB80A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b="1" i="1" kern="120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3</a:t>
          </a:r>
          <a:r>
            <a:rPr lang="ru-RU" sz="1400" b="1" i="1" kern="120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. Поиск необходимой дополнительной литературы.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i="1" kern="1200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6667323" y="185437"/>
        <a:ext cx="1862675" cy="1368020"/>
      </dsp:txXfrm>
    </dsp:sp>
    <dsp:sp modelId="{84878B75-C4DA-4013-82BA-2561779A0360}">
      <dsp:nvSpPr>
        <dsp:cNvPr id="0" name=""/>
        <dsp:cNvSpPr/>
      </dsp:nvSpPr>
      <dsp:spPr>
        <a:xfrm rot="6076778">
          <a:off x="7148122" y="1798573"/>
          <a:ext cx="450116" cy="402776"/>
        </a:xfrm>
        <a:prstGeom prst="rightArrow">
          <a:avLst>
            <a:gd name="adj1" fmla="val 60000"/>
            <a:gd name="adj2" fmla="val 50000"/>
          </a:avLst>
        </a:prstGeom>
        <a:solidFill>
          <a:srgbClr val="FEB80A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orbel" panose="020B0503020204020204" pitchFamily="34" charset="0"/>
            <a:ea typeface="+mn-ea"/>
            <a:cs typeface="+mn-cs"/>
          </a:endParaRPr>
        </a:p>
      </dsp:txBody>
      <dsp:txXfrm rot="-5400000">
        <a:off x="7264164" y="1776070"/>
        <a:ext cx="241666" cy="329283"/>
      </dsp:txXfrm>
    </dsp:sp>
    <dsp:sp modelId="{E2689019-C6C9-4304-86AD-B7AA5FF3E0FB}">
      <dsp:nvSpPr>
        <dsp:cNvPr id="0" name=""/>
        <dsp:cNvSpPr/>
      </dsp:nvSpPr>
      <dsp:spPr>
        <a:xfrm>
          <a:off x="5836920" y="2428890"/>
          <a:ext cx="2440532" cy="231079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FEB80A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i="1" kern="120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4.Коллективное или групповое обсуждение найденных способов решения, оценивание их рациональности</a:t>
          </a:r>
          <a:endParaRPr lang="ru-RU" sz="1400" kern="120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orbel" panose="020B0503020204020204" pitchFamily="34" charset="0"/>
            <a:ea typeface="+mn-ea"/>
            <a:cs typeface="+mn-cs"/>
          </a:endParaRP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i="1" kern="1200" dirty="0" smtClean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5904601" y="2496571"/>
        <a:ext cx="2305170" cy="2175431"/>
      </dsp:txXfrm>
    </dsp:sp>
    <dsp:sp modelId="{DC93337B-A79A-41AB-9322-73ABDEAF72C8}">
      <dsp:nvSpPr>
        <dsp:cNvPr id="0" name=""/>
        <dsp:cNvSpPr/>
      </dsp:nvSpPr>
      <dsp:spPr>
        <a:xfrm rot="10827558">
          <a:off x="4333751" y="3365324"/>
          <a:ext cx="1062261" cy="402776"/>
        </a:xfrm>
        <a:prstGeom prst="rightArrow">
          <a:avLst>
            <a:gd name="adj1" fmla="val 60000"/>
            <a:gd name="adj2" fmla="val 50000"/>
          </a:avLst>
        </a:prstGeom>
        <a:solidFill>
          <a:srgbClr val="FEB80A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orbel" panose="020B0503020204020204" pitchFamily="34" charset="0"/>
            <a:ea typeface="+mn-ea"/>
            <a:cs typeface="+mn-cs"/>
          </a:endParaRPr>
        </a:p>
      </dsp:txBody>
      <dsp:txXfrm rot="10800000">
        <a:off x="4454582" y="3446363"/>
        <a:ext cx="941428" cy="241666"/>
      </dsp:txXfrm>
    </dsp:sp>
    <dsp:sp modelId="{5FD74FAC-956A-4867-917A-60364D530008}">
      <dsp:nvSpPr>
        <dsp:cNvPr id="0" name=""/>
        <dsp:cNvSpPr/>
      </dsp:nvSpPr>
      <dsp:spPr>
        <a:xfrm>
          <a:off x="1376448" y="2286059"/>
          <a:ext cx="2456269" cy="2525066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FEB80A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ea typeface="+mn-ea"/>
              <a:cs typeface="Arial" pitchFamily="34" charset="0"/>
            </a:rPr>
            <a:t>5. Самостоятельное или совместное  с учителем подведение итогов решения задачи; обоснование  выбора лучшего решения; проверка его правильности</a:t>
          </a:r>
          <a:endParaRPr lang="ru-RU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orbel" panose="020B0503020204020204" pitchFamily="34" charset="0"/>
            <a:ea typeface="+mn-ea"/>
            <a:cs typeface="+mn-cs"/>
          </a:endParaRPr>
        </a:p>
      </dsp:txBody>
      <dsp:txXfrm>
        <a:off x="1448390" y="2358001"/>
        <a:ext cx="2312385" cy="23811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D4A4-D3EA-430F-8C6F-6C7A039B84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401E-8D00-448B-BC56-59E91C5B2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D4A4-D3EA-430F-8C6F-6C7A039B84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401E-8D00-448B-BC56-59E91C5B2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D4A4-D3EA-430F-8C6F-6C7A039B84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401E-8D00-448B-BC56-59E91C5B2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D4A4-D3EA-430F-8C6F-6C7A039B84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401E-8D00-448B-BC56-59E91C5B2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D4A4-D3EA-430F-8C6F-6C7A039B84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401E-8D00-448B-BC56-59E91C5B2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D4A4-D3EA-430F-8C6F-6C7A039B84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401E-8D00-448B-BC56-59E91C5B2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D4A4-D3EA-430F-8C6F-6C7A039B84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401E-8D00-448B-BC56-59E91C5B2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D4A4-D3EA-430F-8C6F-6C7A039B84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401E-8D00-448B-BC56-59E91C5B2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D4A4-D3EA-430F-8C6F-6C7A039B84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401E-8D00-448B-BC56-59E91C5B2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D4A4-D3EA-430F-8C6F-6C7A039B84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401E-8D00-448B-BC56-59E91C5B2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2D4A4-D3EA-430F-8C6F-6C7A039B84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401E-8D00-448B-BC56-59E91C5B2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2D4A4-D3EA-430F-8C6F-6C7A039B841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2401E-8D00-448B-BC56-59E91C5B2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МКОУ «Туринская средняя школа-интернат имени </a:t>
            </a:r>
            <a:r>
              <a:rPr lang="ru-RU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А.Н.Немтушкина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7734" y="2276872"/>
            <a:ext cx="852669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Использование  технологии  проблемного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 обучения 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на уроках биологии и химии</a:t>
            </a:r>
          </a:p>
          <a:p>
            <a:pPr algn="ctr"/>
            <a:r>
              <a:rPr lang="ru-RU" sz="2800" b="1" i="1" dirty="0">
                <a:solidFill>
                  <a:schemeClr val="bg1"/>
                </a:solidFill>
                <a:latin typeface="Georgia" pitchFamily="18" charset="0"/>
              </a:rPr>
              <a:t>в</a:t>
            </a:r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 условиях ФГОС</a:t>
            </a:r>
            <a:endParaRPr lang="ru-RU" sz="28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6136" y="5229200"/>
            <a:ext cx="3039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биологии и химии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Голышева И.А.</a:t>
            </a:r>
            <a:endParaRPr lang="ru-RU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648866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2018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v-shkolu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4077072"/>
            <a:ext cx="2850642" cy="2394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980728"/>
            <a:ext cx="6821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>
                <a:solidFill>
                  <a:schemeClr val="bg1"/>
                </a:solidFill>
                <a:latin typeface="Georgia" pitchFamily="18" charset="0"/>
              </a:rPr>
              <a:t>Способы  проблемного  обучения:</a:t>
            </a:r>
            <a:endParaRPr lang="ru-RU" sz="2800" b="1" i="1" u="sng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844824"/>
            <a:ext cx="787728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Проблемное изложение;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Поисковая беседа;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Самостоятельная поисковая и исследовательская 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еятельность;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4149080"/>
            <a:ext cx="2273424" cy="2462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5700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u="sng" dirty="0" smtClean="0">
                <a:solidFill>
                  <a:schemeClr val="bg1"/>
                </a:solidFill>
                <a:latin typeface="Georgia" pitchFamily="18" charset="0"/>
              </a:rPr>
              <a:t>Условия  проблемного обучения:</a:t>
            </a:r>
            <a:endParaRPr lang="ru-RU" sz="2400" b="1" i="1" u="sng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908720"/>
            <a:ext cx="6204391" cy="1687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Наличие проблемной ситуации;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Готовность ученика к поиску решения;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Возможность неоднозначного пути решения.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3068960"/>
            <a:ext cx="8515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u="sng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Приёмы  осуществления проблемного обучения:</a:t>
            </a:r>
            <a:endParaRPr lang="ru-RU" sz="2400" b="1" i="1" u="sng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3645024"/>
            <a:ext cx="853906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Приёмы создания проблемных ситуаций;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Приёмы формирования учебных гипотез по разрешению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проблемных ситуаций;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Приёмы доказательства учебных гипотез;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Приёмы формирования новых учебных выводов и обобщений.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623255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948264" y="260648"/>
            <a:ext cx="1413520" cy="2524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900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  <a:t>1. А</a:t>
            </a:r>
            <a:r>
              <a:rPr lang="ru-RU" sz="3900" dirty="0" smtClean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  <a:t>налитико-синтетический </a:t>
            </a:r>
            <a:r>
              <a:rPr lang="ru-RU" sz="3900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  <a:t>способ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82296" lvl="0" indent="0">
              <a:spcBef>
                <a:spcPts val="600"/>
              </a:spcBef>
              <a:buClr>
                <a:srgbClr val="3891A7"/>
              </a:buClr>
              <a:buSzPct val="80000"/>
              <a:buNone/>
              <a:defRPr/>
            </a:pPr>
            <a:r>
              <a:rPr lang="ru-RU" sz="2400" b="1" i="1" dirty="0">
                <a:solidFill>
                  <a:schemeClr val="bg1"/>
                </a:solidFill>
                <a:latin typeface="Corbel" panose="020B0503020204020204" pitchFamily="34" charset="0"/>
              </a:rPr>
              <a:t>обучающиеся самостоятельно исследуют явления и факты и делают необходимые научные выводы.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2000" dirty="0">
                <a:solidFill>
                  <a:schemeClr val="bg1"/>
                </a:solidFill>
                <a:latin typeface="Corbel" panose="020B0503020204020204" pitchFamily="34" charset="0"/>
              </a:rPr>
              <a:t>при изучении темы </a:t>
            </a:r>
            <a:r>
              <a:rPr lang="ru-RU" sz="2000" b="1" dirty="0">
                <a:solidFill>
                  <a:schemeClr val="bg1"/>
                </a:solidFill>
                <a:latin typeface="Corbel" panose="020B0503020204020204" pitchFamily="34" charset="0"/>
              </a:rPr>
              <a:t>«Грибы» </a:t>
            </a:r>
            <a:r>
              <a:rPr lang="ru-RU" sz="2000" dirty="0">
                <a:solidFill>
                  <a:schemeClr val="bg1"/>
                </a:solidFill>
                <a:latin typeface="Corbel" panose="020B0503020204020204" pitchFamily="34" charset="0"/>
              </a:rPr>
              <a:t>обучающиеся из рассказа учителя узнают, что грибы имеют свойства животных и растений. Формулируется проблемная задача: </a:t>
            </a:r>
            <a:r>
              <a:rPr lang="ru-RU" sz="2000" b="1" dirty="0">
                <a:solidFill>
                  <a:schemeClr val="bg1"/>
                </a:solidFill>
                <a:latin typeface="Corbel" panose="020B0503020204020204" pitchFamily="34" charset="0"/>
              </a:rPr>
              <a:t>кто же такие грибы?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endParaRPr lang="ru-RU" sz="2000" b="1" dirty="0">
              <a:solidFill>
                <a:schemeClr val="bg1"/>
              </a:solidFill>
              <a:latin typeface="Corbel" panose="020B0503020204020204" pitchFamily="34" charset="0"/>
            </a:endParaRP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2000" dirty="0">
                <a:solidFill>
                  <a:schemeClr val="bg1"/>
                </a:solidFill>
                <a:latin typeface="Corbel" panose="020B0503020204020204" pitchFamily="34" charset="0"/>
              </a:rPr>
              <a:t>при изучении темы </a:t>
            </a:r>
            <a:r>
              <a:rPr lang="ru-RU" sz="2000" b="1" dirty="0">
                <a:solidFill>
                  <a:schemeClr val="bg1"/>
                </a:solidFill>
                <a:latin typeface="Corbel" panose="020B0503020204020204" pitchFamily="34" charset="0"/>
              </a:rPr>
              <a:t>«Стебель» </a:t>
            </a:r>
            <a:r>
              <a:rPr lang="ru-RU" sz="2000" dirty="0">
                <a:solidFill>
                  <a:schemeClr val="bg1"/>
                </a:solidFill>
                <a:latin typeface="Corbel" panose="020B0503020204020204" pitchFamily="34" charset="0"/>
              </a:rPr>
              <a:t>можно включить следующие проблемные задачи: У деревьев умеренных широт за год образуется одно годичное кольцо, но у известного растения среднеазиатских пустынь саксаула в некоторые годы образуется 3, а то и более колец. У тропических растений они могут вообще отсутствовать. Объясните, с чем это связано?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2000" dirty="0">
                <a:solidFill>
                  <a:schemeClr val="bg1"/>
                </a:solidFill>
                <a:latin typeface="Corbel" panose="020B0503020204020204" pitchFamily="34" charset="0"/>
              </a:rPr>
              <a:t>У растений кукурузы и подсолнечника срезали верхушки стеблей. Что будет с этими растения, погибнут они или будут продолжать расти?</a:t>
            </a:r>
            <a:endParaRPr lang="ru-RU" sz="2000" b="1" dirty="0">
              <a:solidFill>
                <a:schemeClr val="bg1"/>
              </a:solidFill>
              <a:latin typeface="Corbel" panose="020B0503020204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9348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300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  <a:t>2. Способ аналогий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550" lvl="0" indent="0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</a:pPr>
            <a:r>
              <a:rPr lang="ru-RU" altLang="ru-RU" sz="2400" b="1" i="1" dirty="0">
                <a:solidFill>
                  <a:schemeClr val="bg1"/>
                </a:solidFill>
                <a:latin typeface="Corbel" panose="020B0503020204020204" pitchFamily="34" charset="0"/>
              </a:rPr>
              <a:t>В этом случае мы опираемся на имеющийся у обучающихся житейский опыт или же актуализируем ранее полученные знания для решения новых задач.</a:t>
            </a:r>
          </a:p>
          <a:p>
            <a:pPr marL="365125" lvl="0" indent="-282575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 panose="05020102010507070707" pitchFamily="18" charset="2"/>
              <a:buChar char=""/>
            </a:pPr>
            <a:r>
              <a:rPr lang="ru-RU" altLang="ru-RU" sz="2000" dirty="0">
                <a:solidFill>
                  <a:schemeClr val="bg1"/>
                </a:solidFill>
                <a:latin typeface="Corbel" panose="020B0503020204020204" pitchFamily="34" charset="0"/>
              </a:rPr>
              <a:t>При изучении темы </a:t>
            </a:r>
            <a:r>
              <a:rPr lang="ru-RU" altLang="ru-RU" sz="2000" b="1" dirty="0">
                <a:solidFill>
                  <a:schemeClr val="bg1"/>
                </a:solidFill>
                <a:latin typeface="Corbel" panose="020B0503020204020204" pitchFamily="34" charset="0"/>
              </a:rPr>
              <a:t>«Цитология» </a:t>
            </a:r>
            <a:r>
              <a:rPr lang="ru-RU" altLang="ru-RU" sz="2000" dirty="0">
                <a:solidFill>
                  <a:schemeClr val="bg1"/>
                </a:solidFill>
                <a:latin typeface="Corbel" panose="020B0503020204020204" pitchFamily="34" charset="0"/>
              </a:rPr>
              <a:t>ученикам можно предложить такую задачу: предположим, что Р. Гук не открыл клеточное строение организмов. Как это отразилось бы на развитии биологической науки? Почему вы так думаете?</a:t>
            </a:r>
          </a:p>
          <a:p>
            <a:pPr marL="365125" lvl="0" indent="-282575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 panose="05020102010507070707" pitchFamily="18" charset="2"/>
              <a:buChar char=""/>
            </a:pPr>
            <a:endParaRPr lang="ru-RU" altLang="ru-RU" sz="2000" dirty="0">
              <a:solidFill>
                <a:schemeClr val="bg1"/>
              </a:solidFill>
              <a:latin typeface="Corbel" panose="020B0503020204020204" pitchFamily="34" charset="0"/>
            </a:endParaRPr>
          </a:p>
          <a:p>
            <a:pPr marL="365125" lvl="0" indent="-282575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 panose="05020102010507070707" pitchFamily="18" charset="2"/>
              <a:buChar char=""/>
            </a:pPr>
            <a:r>
              <a:rPr lang="ru-RU" altLang="ru-RU" sz="2000" dirty="0">
                <a:solidFill>
                  <a:schemeClr val="bg1"/>
                </a:solidFill>
                <a:latin typeface="Corbel" panose="020B0503020204020204" pitchFamily="34" charset="0"/>
              </a:rPr>
              <a:t> А при изучении темы </a:t>
            </a:r>
            <a:r>
              <a:rPr lang="ru-RU" altLang="ru-RU" sz="2000" b="1" dirty="0">
                <a:solidFill>
                  <a:schemeClr val="bg1"/>
                </a:solidFill>
                <a:latin typeface="Corbel" panose="020B0503020204020204" pitchFamily="34" charset="0"/>
              </a:rPr>
              <a:t>«Происхождение человека» </a:t>
            </a:r>
            <a:r>
              <a:rPr lang="ru-RU" altLang="ru-RU" sz="2000" dirty="0">
                <a:solidFill>
                  <a:schemeClr val="bg1"/>
                </a:solidFill>
                <a:latin typeface="Corbel" panose="020B0503020204020204" pitchFamily="34" charset="0"/>
              </a:rPr>
              <a:t>включить задачу: Дриопитек в основном питался растительной пищей, а неандерталец – преимущественно животной. Каким образом можно объяснить такие различия?</a:t>
            </a:r>
          </a:p>
        </p:txBody>
      </p:sp>
    </p:spTree>
    <p:extLst>
      <p:ext uri="{BB962C8B-B14F-4D97-AF65-F5344CB8AC3E}">
        <p14:creationId xmlns:p14="http://schemas.microsoft.com/office/powerpoint/2010/main" xmlns="" val="363890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  <a:t>3. Поиск </a:t>
            </a:r>
            <a:r>
              <a:rPr lang="ru-RU" sz="2800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  <a:t>причин, обусловливающих явление, анализа изучаемого материала.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2000" dirty="0">
                <a:solidFill>
                  <a:schemeClr val="bg1"/>
                </a:solidFill>
                <a:latin typeface="Corbel" panose="020B0503020204020204" pitchFamily="34" charset="0"/>
              </a:rPr>
              <a:t>Приведем примеры таких заданий: обучающиеся посадили черенки смородины в два ящика, наполненные один песком, другой – черноземом. В первом ящике черенки быстрее образовали корни, и пошли в рост. Чем это можно объяснить?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2000" dirty="0">
                <a:solidFill>
                  <a:schemeClr val="bg1"/>
                </a:solidFill>
                <a:latin typeface="Corbel" panose="020B0503020204020204" pitchFamily="34" charset="0"/>
              </a:rPr>
              <a:t> Простейших поместили в две колбы: одну с родниковой водой, а другую с кипячёной. В одной из колб через некоторое время простейшие погибли. Как вы объясните, почему в одной из колб погибли простейшие?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2000" dirty="0">
                <a:solidFill>
                  <a:schemeClr val="bg1"/>
                </a:solidFill>
                <a:latin typeface="Corbel" panose="020B0503020204020204" pitchFamily="34" charset="0"/>
              </a:rPr>
              <a:t> При изучении темы </a:t>
            </a:r>
            <a:r>
              <a:rPr lang="ru-RU" sz="2000" b="1" dirty="0">
                <a:solidFill>
                  <a:schemeClr val="bg1"/>
                </a:solidFill>
                <a:latin typeface="Corbel" panose="020B0503020204020204" pitchFamily="34" charset="0"/>
              </a:rPr>
              <a:t>«Класс Птицы» </a:t>
            </a:r>
            <a:r>
              <a:rPr lang="ru-RU" sz="2000" dirty="0">
                <a:solidFill>
                  <a:schemeClr val="bg1"/>
                </a:solidFill>
                <a:latin typeface="Corbel" panose="020B0503020204020204" pitchFamily="34" charset="0"/>
              </a:rPr>
              <a:t>можно включить и такую проблемную задачу: Обыкновенная чайка после </a:t>
            </a:r>
            <a:r>
              <a:rPr lang="ru-RU" sz="2000" dirty="0" err="1">
                <a:solidFill>
                  <a:schemeClr val="bg1"/>
                </a:solidFill>
                <a:latin typeface="Corbel" panose="020B0503020204020204" pitchFamily="34" charset="0"/>
              </a:rPr>
              <a:t>вылупления</a:t>
            </a:r>
            <a:r>
              <a:rPr lang="ru-RU" sz="2000" dirty="0">
                <a:solidFill>
                  <a:schemeClr val="bg1"/>
                </a:solidFill>
                <a:latin typeface="Corbel" panose="020B0503020204020204" pitchFamily="34" charset="0"/>
              </a:rPr>
              <a:t> птенцов относит осколки яичной скорлупы далеко от гнезда и выбрасывает. Так же поступают скворцы, хотя они гнездятся в скворечниках, а вот куриные птицы (куропатки, тетерева и другие) обычно оставляют скорлупу яиц в гнезде. Объясните этот факт.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187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  <a:t>4.Выдвижение проблемного вопроса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Autofit/>
          </a:bodyPr>
          <a:lstStyle/>
          <a:p>
            <a:pPr marL="82296" lvl="0" indent="0">
              <a:spcBef>
                <a:spcPts val="600"/>
              </a:spcBef>
              <a:buClr>
                <a:srgbClr val="3891A7"/>
              </a:buClr>
              <a:buSzPct val="80000"/>
              <a:buNone/>
              <a:defRPr/>
            </a:pPr>
            <a:r>
              <a:rPr lang="ru-RU" sz="2000" b="1" i="1" dirty="0">
                <a:solidFill>
                  <a:schemeClr val="bg1"/>
                </a:solidFill>
                <a:latin typeface="Corbel" panose="020B0503020204020204" pitchFamily="34" charset="0"/>
              </a:rPr>
              <a:t>Этот прием используется тогда, когда для решения проблемы и овладения новыми знаниями нужно творчески применить какой-то ранее изученный принцип или закономерность</a:t>
            </a:r>
            <a:r>
              <a:rPr lang="ru-RU" sz="2000" b="1" dirty="0">
                <a:solidFill>
                  <a:schemeClr val="bg1"/>
                </a:solidFill>
                <a:latin typeface="Corbel" panose="020B0503020204020204" pitchFamily="34" charset="0"/>
              </a:rPr>
              <a:t>.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1800" dirty="0">
                <a:solidFill>
                  <a:schemeClr val="bg1"/>
                </a:solidFill>
                <a:latin typeface="Corbel" panose="020B0503020204020204" pitchFamily="34" charset="0"/>
              </a:rPr>
              <a:t>Примеры заданий: при изучении темы </a:t>
            </a:r>
            <a:r>
              <a:rPr lang="ru-RU" sz="1800" b="1" dirty="0">
                <a:solidFill>
                  <a:schemeClr val="bg1"/>
                </a:solidFill>
                <a:latin typeface="Corbel" panose="020B0503020204020204" pitchFamily="34" charset="0"/>
              </a:rPr>
              <a:t>«Насекомые</a:t>
            </a:r>
            <a:r>
              <a:rPr lang="ru-RU" sz="1800" dirty="0">
                <a:solidFill>
                  <a:schemeClr val="bg1"/>
                </a:solidFill>
                <a:latin typeface="Corbel" panose="020B0503020204020204" pitchFamily="34" charset="0"/>
              </a:rPr>
              <a:t>». Почему сильно обеспокоен пчеловод, обнаружив осенью в пчелиной семье трутней?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1800" dirty="0">
                <a:solidFill>
                  <a:schemeClr val="bg1"/>
                </a:solidFill>
                <a:latin typeface="Corbel" panose="020B0503020204020204" pitchFamily="34" charset="0"/>
              </a:rPr>
              <a:t> при изучении темы </a:t>
            </a:r>
            <a:r>
              <a:rPr lang="ru-RU" sz="1800" b="1" dirty="0">
                <a:solidFill>
                  <a:schemeClr val="bg1"/>
                </a:solidFill>
                <a:latin typeface="Corbel" panose="020B0503020204020204" pitchFamily="34" charset="0"/>
              </a:rPr>
              <a:t>«Пищеварение». </a:t>
            </a:r>
            <a:r>
              <a:rPr lang="ru-RU" sz="1800" dirty="0">
                <a:solidFill>
                  <a:schemeClr val="bg1"/>
                </a:solidFill>
                <a:latin typeface="Corbel" panose="020B0503020204020204" pitchFamily="34" charset="0"/>
              </a:rPr>
              <a:t>Почему возникает изжога при приеме большого количества пищи или при принятии алкоголя?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1800" dirty="0">
                <a:solidFill>
                  <a:schemeClr val="bg1"/>
                </a:solidFill>
                <a:latin typeface="Corbel" panose="020B0503020204020204" pitchFamily="34" charset="0"/>
              </a:rPr>
              <a:t> при изучении темы </a:t>
            </a:r>
            <a:r>
              <a:rPr lang="ru-RU" sz="1800" b="1" dirty="0">
                <a:solidFill>
                  <a:schemeClr val="bg1"/>
                </a:solidFill>
                <a:latin typeface="Corbel" panose="020B0503020204020204" pitchFamily="34" charset="0"/>
              </a:rPr>
              <a:t>«</a:t>
            </a:r>
            <a:r>
              <a:rPr lang="ru-RU" sz="1800" b="1" dirty="0" err="1">
                <a:solidFill>
                  <a:schemeClr val="bg1"/>
                </a:solidFill>
                <a:latin typeface="Corbel" panose="020B0503020204020204" pitchFamily="34" charset="0"/>
              </a:rPr>
              <a:t>Птицы».</a:t>
            </a:r>
            <a:r>
              <a:rPr lang="ru-RU" sz="1800" dirty="0" err="1">
                <a:solidFill>
                  <a:schemeClr val="bg1"/>
                </a:solidFill>
                <a:latin typeface="Corbel" panose="020B0503020204020204" pitchFamily="34" charset="0"/>
              </a:rPr>
              <a:t>В</a:t>
            </a:r>
            <a:r>
              <a:rPr lang="ru-RU" sz="1800" dirty="0">
                <a:solidFill>
                  <a:schemeClr val="bg1"/>
                </a:solidFill>
                <a:latin typeface="Corbel" panose="020B0503020204020204" pitchFamily="34" charset="0"/>
              </a:rPr>
              <a:t> результате наблюдения установлено, что при ухудшении погоды взрослые стрижи улетают далеко от своих гнезд иногда на 2-3 и более суток. При этом за время отсутствия взрослых птиц их птенцы не погибают от голода и холода. Почему удается выжить птенцам? 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1800" dirty="0">
                <a:solidFill>
                  <a:schemeClr val="bg1"/>
                </a:solidFill>
                <a:latin typeface="Corbel" panose="020B0503020204020204" pitchFamily="34" charset="0"/>
              </a:rPr>
              <a:t>при изучении темы </a:t>
            </a:r>
            <a:r>
              <a:rPr lang="ru-RU" sz="1800" b="1" dirty="0">
                <a:solidFill>
                  <a:schemeClr val="bg1"/>
                </a:solidFill>
                <a:latin typeface="Corbel" panose="020B0503020204020204" pitchFamily="34" charset="0"/>
              </a:rPr>
              <a:t>«Опыление</a:t>
            </a:r>
            <a:r>
              <a:rPr lang="ru-RU" sz="1800" dirty="0">
                <a:solidFill>
                  <a:schemeClr val="bg1"/>
                </a:solidFill>
                <a:latin typeface="Corbel" panose="020B0503020204020204" pitchFamily="34" charset="0"/>
              </a:rPr>
              <a:t>». Почему деревья, растущие на открытых пространствах, вступают в пору плодоношения раньше по сравнению с теми , что растут в лесу?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1800" dirty="0">
                <a:solidFill>
                  <a:schemeClr val="bg1"/>
                </a:solidFill>
                <a:latin typeface="Corbel" panose="020B0503020204020204" pitchFamily="34" charset="0"/>
              </a:rPr>
              <a:t> Объясните, почему истребление волков может привести к сокращению численности кустарников и подроста деревьев? Данный вопрос можно включить при изучении темы </a:t>
            </a:r>
            <a:r>
              <a:rPr lang="ru-RU" sz="1800" b="1" dirty="0">
                <a:solidFill>
                  <a:schemeClr val="bg1"/>
                </a:solidFill>
                <a:latin typeface="Corbel" panose="020B0503020204020204" pitchFamily="34" charset="0"/>
              </a:rPr>
              <a:t>«Экология».</a:t>
            </a:r>
          </a:p>
        </p:txBody>
      </p:sp>
    </p:spTree>
    <p:extLst>
      <p:ext uri="{BB962C8B-B14F-4D97-AF65-F5344CB8AC3E}">
        <p14:creationId xmlns:p14="http://schemas.microsoft.com/office/powerpoint/2010/main" xmlns="" val="319401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  <a:t>5. Способ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  <a:t>нахождения обучающимися в излагаемом учителем материале познавательной проблемы, четкое формулирование и аргументирование ее решения.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141168"/>
          </a:xfrm>
        </p:spPr>
        <p:txBody>
          <a:bodyPr/>
          <a:lstStyle/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объяснении темы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«Индивидуальное развитие»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10 классе, ученики могут сами найти познавательную проблему и сформулировать ее при рассказе учителя о том что: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насекомых с неполным превращением проще и, как правило, менее длительно, чем развитие с полным превращением. Однако для очень многих видов насекомых характерно именно последнее. Чем это можно объяснить? И начинают высказывать свое мнение</a:t>
            </a:r>
            <a:r>
              <a:rPr lang="ru-RU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4354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  <a:t>6. </a:t>
            </a:r>
            <a:r>
              <a:rPr lang="ru-RU" sz="3600" b="1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  <a:t>Создание проблемной ситуации на основе высказывания учёного.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0380" y="1556792"/>
            <a:ext cx="8229600" cy="5030019"/>
          </a:xfrm>
        </p:spPr>
        <p:txBody>
          <a:bodyPr>
            <a:normAutofit/>
          </a:bodyPr>
          <a:lstStyle/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проблемные ситуации можно включать при изучении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экологии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при изучении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учения Дарвина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Известный географ и путешественник А. Гумбольдт утверждал, что “человеку предшествуют леса, а сопровождают пустыни”. Почему так считает ученый? 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словам 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Ф.Энгельса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«Клеточная теория - одно из 3-х великих открытий». Какие еще два великих открытия подразумевал Ф. Энгельс</a:t>
            </a:r>
            <a:r>
              <a:rPr lang="ru-RU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622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7. Сообщение </a:t>
            </a:r>
            <a:r>
              <a:rPr lang="ru-RU" sz="3200" b="1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парадоксального факта, выдвижение гипотез, предположений.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7638"/>
            <a:ext cx="8784976" cy="4708525"/>
          </a:xfrm>
        </p:spPr>
        <p:txBody>
          <a:bodyPr>
            <a:noAutofit/>
          </a:bodyPr>
          <a:lstStyle/>
          <a:p>
            <a:pPr marL="365125" lvl="0" indent="-282575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 panose="05020102010507070707" pitchFamily="18" charset="2"/>
              <a:buChar char=""/>
            </a:pP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изучении </a:t>
            </a:r>
            <a:r>
              <a:rPr lang="ru-RU" alt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дыхательной системы </a:t>
            </a: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8 классе можно использовать такой факт: В больницу был доставлен человек, грудная клетка которого была пробита с двух сторон, легкие, при этом, остались не поврежденными. Через некоторое время больной умер от удушья. Почему это произошло?</a:t>
            </a:r>
          </a:p>
          <a:p>
            <a:pPr marL="365125" lvl="0" indent="-282575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 panose="05020102010507070707" pitchFamily="18" charset="2"/>
              <a:buChar char=""/>
            </a:pP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при изучении темы </a:t>
            </a:r>
            <a:r>
              <a:rPr lang="ru-RU" alt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«Простейшие» </a:t>
            </a: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7 классе использовать такой факт: Во время военных действий на Кавказе в 19-ом веке, укрепляя крепость Адлер, окруженную болотами, за 5 лет вымер весь гарнизон русских солдат, численностью 922 человека. Убитых горцами среди них почти не было. Причина гибели в чем-то другом. В чем?</a:t>
            </a:r>
          </a:p>
          <a:p>
            <a:pPr marL="365125" lvl="0" indent="-282575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 panose="05020102010507070707" pitchFamily="18" charset="2"/>
              <a:buChar char=""/>
            </a:pP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9 и 11 классах при изучении темы </a:t>
            </a:r>
            <a:r>
              <a:rPr lang="ru-RU" alt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«Экология» </a:t>
            </a: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факт: В 1906 году Теодор Рузвельт учредил на плато </a:t>
            </a:r>
            <a:r>
              <a:rPr lang="ru-RU" alt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Кайбаб</a:t>
            </a: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заповедник чернохвостых оленей. Он отдал приказ истребить на этом плато всех хищников: пум, волков, рысей. Первые результаты были превосходными: численность особей с 3000 голов в течении 15 лет возросла до 50000 голов. Однако, в последующие годы численность оленей резко сократилась. К 1940 году осталось стадо из 10000 особей. Почему так случилось?</a:t>
            </a:r>
          </a:p>
        </p:txBody>
      </p:sp>
    </p:spTree>
    <p:extLst>
      <p:ext uri="{BB962C8B-B14F-4D97-AF65-F5344CB8AC3E}">
        <p14:creationId xmlns:p14="http://schemas.microsoft.com/office/powerpoint/2010/main" xmlns="" val="201098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8. Сообщение </a:t>
            </a:r>
            <a:r>
              <a:rPr lang="ru-RU" sz="3600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противоположных точек зрения на один и тот же факт.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968552"/>
          </a:xfrm>
        </p:spPr>
        <p:txBody>
          <a:bodyPr>
            <a:normAutofit lnSpcReduction="10000"/>
          </a:bodyPr>
          <a:lstStyle/>
          <a:p>
            <a:pPr marL="82550" lvl="0" indent="0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</a:pPr>
            <a:r>
              <a:rPr lang="ru-RU" alt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Проблемное обучение может быть связано с подчеркиванием противоречивых положений, заключенных в содержании учебного материала, и их объяснении обучающимися</a:t>
            </a:r>
            <a:r>
              <a:rPr lang="ru-RU" alt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65125" lvl="0" indent="-282575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 panose="05020102010507070707" pitchFamily="18" charset="2"/>
              <a:buChar char=""/>
            </a:pP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изучении тем </a:t>
            </a:r>
            <a:r>
              <a:rPr lang="ru-RU" alt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«Насекомые</a:t>
            </a: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или темы </a:t>
            </a:r>
            <a:r>
              <a:rPr lang="ru-RU" alt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«Простейшие» </a:t>
            </a: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7 классе можно включить такую проблемную ситуацию: Рассудите спор: Термиты, как известно, питаются древесиной, протачивая ходы в деревянных постройках. Однако, сами переваривать клетчатку входящую в состав древесины, они не могут. Если к пище термитов добавить немного антибиотиков, то они погибают от голода. Объясните этот факт?</a:t>
            </a:r>
          </a:p>
          <a:p>
            <a:pPr marL="365125" lvl="0" indent="-282575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 panose="05020102010507070707" pitchFamily="18" charset="2"/>
              <a:buChar char=""/>
            </a:pP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1-й ученик: «Это происходит потому, что 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термиты </a:t>
            </a: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чувствуют антибиотик и , перестают есть древесину»</a:t>
            </a:r>
          </a:p>
          <a:p>
            <a:pPr marL="365125" lvl="0" indent="-282575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 panose="05020102010507070707" pitchFamily="18" charset="2"/>
              <a:buChar char=""/>
            </a:pP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2-й ученик: «В пищеварительной системе термитов, живут простейшие, которые расщепляют клетчатку, при попадании в пищеварительную систему термитов антибиотиков простейшие погибают» Кто прав в споре?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137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чанные файл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908720"/>
            <a:ext cx="3384376" cy="47381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5661248"/>
            <a:ext cx="3070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Джон </a:t>
            </a:r>
            <a:r>
              <a:rPr lang="ru-RU" sz="20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Дьюи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(1859 – 1952)</a:t>
            </a:r>
            <a:endParaRPr lang="ru-RU" sz="2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1920" y="1052736"/>
            <a:ext cx="5443221" cy="39039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Проблемное обучение основывается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теоретических положениях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американского философа, психолога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педагога Дж.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Дьюи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 основавшего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1894 г. в Чикаго </a:t>
            </a:r>
            <a:r>
              <a:rPr lang="ru-RU" sz="24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опытную школу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которой учебный план был заменён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гровой и трудовой деятельностью.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371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«Коррозия металлов»</a:t>
            </a:r>
            <a:endParaRPr lang="ru-RU" sz="2800" b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124744"/>
            <a:ext cx="848944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Какую яхту лучше выбрать для кругосветного путешествия: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«Серебряная птица» –  вся из алюминия с сияющими медными заклёпками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или «огнедышащий дракон» –  вся из меди, с новенькими алюминиевыми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заклёпками?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2420888"/>
            <a:ext cx="452919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3M-IXejaI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789040"/>
            <a:ext cx="3918012" cy="2612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3195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«Жесткость воды»</a:t>
            </a:r>
            <a:endParaRPr lang="ru-RU" sz="2800" b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924944"/>
            <a:ext cx="87305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стирке белья в Эвенкии затрачивается мыла меньше, чем в Красноярске.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Почему?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тирк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3784178"/>
            <a:ext cx="4104456" cy="3073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an_2659_assorty_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42904" y="188640"/>
            <a:ext cx="3169796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17208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«Железо»</a:t>
            </a:r>
            <a:endParaRPr lang="ru-RU" sz="2800" b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4864"/>
            <a:ext cx="90064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Студент решил подарить своей возлюбленной кольцо из железа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собственной крови, но погиб, так и не собрав нужного количества.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Почему?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357578638_28083965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16016" y="3933056"/>
            <a:ext cx="3835400" cy="2654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kro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3501008"/>
            <a:ext cx="4521432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378152478_school-cartoons-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876256" y="188640"/>
            <a:ext cx="1296144" cy="2097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69105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«Тип Хордовые. Класс Млекопитающие»</a:t>
            </a:r>
            <a:endParaRPr lang="ru-RU" sz="2800" b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556792"/>
            <a:ext cx="899207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Самое маленькое млекопитающие – 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землеройка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съедает за день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пищу, превосходящую  по массе в 2-4 раза её собственную массу.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 тигр, имеющий массу 250-300 кг, довольствуется  10-12 кг мяса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сутки. Объясните такое несоответствие.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Kak-izbavitsya-ot-zemleroyki-na-ogorod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3645024"/>
            <a:ext cx="3803915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tigr-lyubit-rukovodi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23928" y="3356992"/>
            <a:ext cx="5060105" cy="2844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09-131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28" y="188640"/>
            <a:ext cx="1398662" cy="1550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39492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«Тип Членистоногие» </a:t>
            </a:r>
            <a:endParaRPr lang="ru-RU" sz="2800" b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12776"/>
            <a:ext cx="896405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Задача:</a:t>
            </a:r>
          </a:p>
          <a:p>
            <a:pPr marL="342900" indent="-342900">
              <a:buAutoNum type="arabicPeriod"/>
            </a:pP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Планария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имеет сильно уплощенное тело толщиной 0,06 см.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Рак и беззубка имеют жабры.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пауков и насекомых есть трахеи, благодаря чему воздух поступает </a:t>
            </a:r>
            <a:r>
              <a:rPr lang="ru-RU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прямо к</a:t>
            </a:r>
          </a:p>
          <a:p>
            <a:pPr marL="342900" indent="-342900"/>
            <a:r>
              <a:rPr lang="ru-RU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тканям.</a:t>
            </a:r>
          </a:p>
          <a:p>
            <a:pPr marL="342900" indent="-342900"/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284984"/>
            <a:ext cx="917776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Вопросы: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каком физическом процессе, происходящем в живых организмах, можно </a:t>
            </a:r>
          </a:p>
          <a:p>
            <a:pPr marL="342900" indent="-342900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судить по  приведённым данным?</a:t>
            </a:r>
          </a:p>
          <a:p>
            <a:pPr marL="342900" indent="-342900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Какой должна быть дыхательная поверхность, для того, чтобы диффузия могла </a:t>
            </a:r>
          </a:p>
          <a:p>
            <a:pPr marL="342900" indent="-342900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роисходить?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schmidtea_mediterranea_6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797986" y="188640"/>
            <a:ext cx="2126221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0305-833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5013176"/>
            <a:ext cx="3216555" cy="1622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Anodonta cygnea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56176" y="4617132"/>
            <a:ext cx="2860824" cy="2145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1420012604_opasnye-pauki-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355976" y="188640"/>
            <a:ext cx="2448272" cy="1632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скачанные файлы (1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635896" y="4725144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2365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u="sng" dirty="0" smtClean="0">
                <a:solidFill>
                  <a:schemeClr val="bg1"/>
                </a:solidFill>
                <a:latin typeface="Georgia" pitchFamily="18" charset="0"/>
              </a:rPr>
              <a:t>Трудности применения проблемного подхода на уроках:</a:t>
            </a:r>
            <a:endParaRPr lang="ru-RU" sz="2000" b="1" i="1" u="sng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124744"/>
            <a:ext cx="8985921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Требуется большое количество времени, чем при «традиционном» изложении </a:t>
            </a:r>
          </a:p>
          <a:p>
            <a:pPr>
              <a:lnSpc>
                <a:spcPct val="200000"/>
              </a:lnSpc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материала учителем;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Ученик должен обладать определённым запасом знаний, поскольку отсутствие </a:t>
            </a:r>
          </a:p>
          <a:p>
            <a:pPr>
              <a:lnSpc>
                <a:spcPct val="200000"/>
              </a:lnSpc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их не позволит ему успешно обсуждать поставленную задачу;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должен постоянно повышать свою эрудицию, быть оперативным в </a:t>
            </a:r>
          </a:p>
          <a:p>
            <a:pPr>
              <a:lnSpc>
                <a:spcPct val="200000"/>
              </a:lnSpc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работе в целом и на уроке в частности.</a:t>
            </a:r>
          </a:p>
          <a:p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zagadki-pro-shkolu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68144" y="4221088"/>
            <a:ext cx="2737366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67040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u="sng" dirty="0" smtClean="0">
                <a:solidFill>
                  <a:schemeClr val="bg1"/>
                </a:solidFill>
                <a:latin typeface="Georgia" pitchFamily="18" charset="0"/>
              </a:rPr>
              <a:t>Преимущества проблемного подхода:</a:t>
            </a:r>
            <a:endParaRPr lang="ru-RU" sz="2400" b="1" i="1" u="sng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890" y="1052736"/>
            <a:ext cx="906511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даёт ребёнку?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Комфортность психофизического состояния;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Умение найти информацию, которая поможет справиться с заданием учителя;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Видение учащегося своих пробелов или успехов в знаниях;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Возможность хорошо подготовиться к контрольной и практической работам.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4653136"/>
            <a:ext cx="835228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даёт учителю: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Видение успешности или не успешности ребёнка в изучении учебного </a:t>
            </a:r>
          </a:p>
          <a:p>
            <a:pPr marL="342900" indent="-342900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материала;</a:t>
            </a:r>
          </a:p>
          <a:p>
            <a:pPr marL="342900" indent="-342900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Осуществление своевременной коррекции поурочного планирования;</a:t>
            </a:r>
          </a:p>
          <a:p>
            <a:pPr marL="342900" indent="-342900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Организация обучения по индивидуальному плану.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6701_a0fb12874f7c8d291abb1fb0cfadc042.pn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660232" y="2563537"/>
            <a:ext cx="1584176" cy="2361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125" lvl="0" indent="-282575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 panose="05020102010507070707" pitchFamily="18" charset="2"/>
              <a:buChar char=""/>
            </a:pPr>
            <a:r>
              <a:rPr lang="ru-RU" alt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проблемные ситуации, создается осознанное затруднение обучающегося, преодоление которого требует творческого поиска, заставляет ученика мыслить, искать выход, рассуждать, что способствует развитию познавательных  компетенций</a:t>
            </a:r>
            <a:r>
              <a:rPr lang="ru-RU" alt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5017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ewscho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1720" y="1916832"/>
            <a:ext cx="6444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Спасибо за внимание!!!!!</a:t>
            </a:r>
            <a:endParaRPr lang="ru-RU" sz="36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988840"/>
            <a:ext cx="9145452" cy="2898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u="sng" dirty="0" smtClean="0">
                <a:solidFill>
                  <a:schemeClr val="bg1"/>
                </a:solidFill>
                <a:latin typeface="Georgia" pitchFamily="18" charset="0"/>
              </a:rPr>
              <a:t>Проблемное обучение 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– организация учебных занятий, которая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предполагает  создание  под руководством учителя проблемных ситуаций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и активную самостоятельную деятельность  учащихся по их разрешению,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в результате чего и происходит творческое овладение 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профессиональными знаниями, умениями, навыками и развитие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мыслительных особенностей.</a:t>
            </a:r>
            <a:endParaRPr lang="ru-RU" sz="2000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3" name="Рисунок 2" descr="hello_html_m6cd2bb7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948264" y="4435139"/>
            <a:ext cx="1798467" cy="24228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3fafb9b20b05a1bf248833ee0467781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260648"/>
            <a:ext cx="2376264" cy="1877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 descr="WELCO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545" y="575109"/>
            <a:ext cx="2339975" cy="3857625"/>
          </a:xfrm>
          <a:prstGeom prst="rect">
            <a:avLst/>
          </a:prstGeom>
          <a:noFill/>
          <a:effectLst>
            <a:outerShdw dist="81320" dir="3080412" algn="ctr" rotWithShape="0">
              <a:srgbClr val="808080"/>
            </a:outerShdw>
          </a:effec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1441769855"/>
              </p:ext>
            </p:extLst>
          </p:nvPr>
        </p:nvGraphicFramePr>
        <p:xfrm>
          <a:off x="3902803" y="764704"/>
          <a:ext cx="4929222" cy="36684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15615" y="2890391"/>
            <a:ext cx="278718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defRPr/>
            </a:pPr>
            <a:r>
              <a:rPr lang="ru-RU" sz="2000" b="1" i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К каким же внутренним источникам активности ребенка надо подключиться, чтобы побудить его к учебному труду? </a:t>
            </a:r>
          </a:p>
        </p:txBody>
      </p:sp>
    </p:spTree>
    <p:extLst>
      <p:ext uri="{BB962C8B-B14F-4D97-AF65-F5344CB8AC3E}">
        <p14:creationId xmlns:p14="http://schemas.microsoft.com/office/powerpoint/2010/main" xmlns="" val="3713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556792"/>
            <a:ext cx="8424936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Задействовать 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внутренние психологические источники учебной мотивации возможно, используя </a:t>
            </a:r>
            <a:r>
              <a:rPr lang="ru-RU" sz="36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проблемное  обучение,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котором усвоение содержания обучения и развитие обучающегося происходят не путем передачи ему некоторой информации, а в процессе его собственной активной деятельности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81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314096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EB80A">
                    <a:lumMod val="5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orbel" panose="020B0503020204020204" pitchFamily="34" charset="0"/>
                <a:ea typeface="+mj-ea"/>
                <a:cs typeface="+mj-cs"/>
              </a:rPr>
              <a:t/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EB80A">
                    <a:lumMod val="5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orbel" panose="020B0503020204020204" pitchFamily="34" charset="0"/>
                <a:ea typeface="+mj-ea"/>
                <a:cs typeface="+mj-cs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3200" b="1" kern="0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  <a:ea typeface="+mn-ea"/>
                <a:cs typeface="+mn-cs"/>
              </a:rPr>
              <a:t>Система  проблемных ситуаций</a:t>
            </a:r>
            <a:r>
              <a:rPr lang="ru-RU" sz="3200" dirty="0">
                <a:solidFill>
                  <a:schemeClr val="bg1"/>
                </a:solidFill>
                <a:ea typeface="+mn-ea"/>
                <a:cs typeface="+mn-cs"/>
              </a:rPr>
              <a:t/>
            </a:r>
            <a:br>
              <a:rPr lang="ru-RU" sz="3200" dirty="0">
                <a:solidFill>
                  <a:schemeClr val="bg1"/>
                </a:solidFill>
                <a:ea typeface="+mn-ea"/>
                <a:cs typeface="+mn-cs"/>
              </a:rPr>
            </a:b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rmAutofit fontScale="92500" lnSpcReduction="20000"/>
          </a:bodyPr>
          <a:lstStyle/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2600" b="1" i="1" dirty="0">
                <a:solidFill>
                  <a:schemeClr val="bg1"/>
                </a:solidFill>
                <a:latin typeface="Corbel" panose="020B0503020204020204" pitchFamily="34" charset="0"/>
              </a:rPr>
              <a:t>Создание проблемной ситуации с целью возбуждения интереса к теме урока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2600" b="1" i="1" dirty="0">
                <a:solidFill>
                  <a:schemeClr val="bg1"/>
                </a:solidFill>
                <a:latin typeface="Corbel" panose="020B0503020204020204" pitchFamily="34" charset="0"/>
              </a:rPr>
              <a:t>Создание проблемной ситуации в середине урока при раскрытии одного из вопросов содержания, ее разрешение в процессе  поисковой работы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2600" b="1" i="1" dirty="0">
                <a:solidFill>
                  <a:schemeClr val="bg1"/>
                </a:solidFill>
                <a:latin typeface="Corbel" panose="020B0503020204020204" pitchFamily="34" charset="0"/>
              </a:rPr>
              <a:t>Создание проблемных ситуаций, разрешаемых на уроке путем самостоятельной работы с учебником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2600" b="1" i="1" dirty="0">
                <a:solidFill>
                  <a:schemeClr val="bg1"/>
                </a:solidFill>
                <a:latin typeface="Corbel" panose="020B0503020204020204" pitchFamily="34" charset="0"/>
              </a:rPr>
              <a:t>Предварительное  домашнее задание(наблюдение), подготавливающее к созданию и разрешению проблемной ситуации на уроке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2600" b="1" i="1" dirty="0">
                <a:solidFill>
                  <a:schemeClr val="bg1"/>
                </a:solidFill>
                <a:latin typeface="Corbel" panose="020B0503020204020204" pitchFamily="34" charset="0"/>
              </a:rPr>
              <a:t>Проблемные задания при  изучении нового материала (работа с раздаточным материалом)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2600" b="1" i="1" dirty="0">
                <a:solidFill>
                  <a:schemeClr val="bg1"/>
                </a:solidFill>
                <a:latin typeface="Corbel" panose="020B0503020204020204" pitchFamily="34" charset="0"/>
              </a:rPr>
              <a:t>Организация дискуссий вокруг проблемных вопросов, опирающихся на жизненные наблюдения обучающихся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2600" b="1" i="1" dirty="0">
                <a:solidFill>
                  <a:schemeClr val="bg1"/>
                </a:solidFill>
                <a:latin typeface="Corbel" panose="020B0503020204020204" pitchFamily="34" charset="0"/>
              </a:rPr>
              <a:t>Поиск решения учебной проблемы  путём  эвристической беседы  или мозгового штурма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3049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Алгоритм  осуществления решения проблемных  ситуаций  на уроке </a:t>
            </a:r>
            <a:br>
              <a:rPr lang="ru-RU" sz="2800" b="1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(по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  <a:t>М.И.</a:t>
            </a:r>
            <a:r>
              <a:rPr lang="ru-RU" sz="2800" b="1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Махмутову</a:t>
            </a:r>
            <a:r>
              <a:rPr lang="ru-RU" sz="2800" b="1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42844" y="1571612"/>
          <a:ext cx="8572560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32224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27584" y="188641"/>
            <a:ext cx="3669804" cy="389048"/>
          </a:xfrm>
        </p:spPr>
        <p:txBody>
          <a:bodyPr>
            <a:normAutofit fontScale="85000" lnSpcReduction="20000"/>
          </a:bodyPr>
          <a:lstStyle/>
          <a:p>
            <a:r>
              <a:rPr lang="ru-RU" sz="2800" i="1" dirty="0">
                <a:solidFill>
                  <a:prstClr val="whit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Преимущества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179511" y="577690"/>
            <a:ext cx="4465513" cy="5155566"/>
          </a:xfrm>
        </p:spPr>
        <p:txBody>
          <a:bodyPr>
            <a:noAutofit/>
          </a:bodyPr>
          <a:lstStyle/>
          <a:p>
            <a:pPr marL="461772" lvl="0">
              <a:spcBef>
                <a:spcPts val="7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Проблемное обучение отвечает требованиям современности: обучать исследуя, исследовать обучая.</a:t>
            </a:r>
          </a:p>
          <a:p>
            <a:pPr marL="461772" lvl="0">
              <a:spcBef>
                <a:spcPts val="7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учит мыслить логично, научно, творчески; </a:t>
            </a:r>
          </a:p>
          <a:p>
            <a:pPr marL="461772" lvl="0">
              <a:spcBef>
                <a:spcPts val="7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делает учебный материал более доказательным, способствуя тем самым превращению знаний в убеждения; </a:t>
            </a:r>
          </a:p>
          <a:p>
            <a:pPr marL="461772" lvl="0">
              <a:spcBef>
                <a:spcPts val="7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вызывает глубокие интеллектуальные чувства, в том числе чувство радостного удовлетворения, чувство уверенности в своих возможностях  и силах;</a:t>
            </a:r>
          </a:p>
          <a:p>
            <a:pPr marL="461772" lvl="0">
              <a:spcBef>
                <a:spcPts val="7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установлено, что самостоятельно «открытые» истины, закономерности не так легко забываются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220072" y="116634"/>
            <a:ext cx="3466728" cy="461056"/>
          </a:xfrm>
        </p:spPr>
        <p:txBody>
          <a:bodyPr>
            <a:normAutofit fontScale="92500" lnSpcReduction="10000"/>
          </a:bodyPr>
          <a:lstStyle/>
          <a:p>
            <a:r>
              <a:rPr lang="ru-RU" sz="2800" i="1" dirty="0">
                <a:solidFill>
                  <a:prstClr val="whit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Трудности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645024" y="577689"/>
            <a:ext cx="4041775" cy="6280311"/>
          </a:xfrm>
        </p:spPr>
        <p:txBody>
          <a:bodyPr>
            <a:normAutofit/>
          </a:bodyPr>
          <a:lstStyle/>
          <a:p>
            <a:pPr marL="392113" lvl="0" indent="-273050">
              <a:spcBef>
                <a:spcPts val="7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1800" b="1" dirty="0">
                <a:solidFill>
                  <a:schemeClr val="bg1"/>
                </a:solidFill>
                <a:latin typeface="Arial" charset="0"/>
                <a:cs typeface="Arial" charset="0"/>
              </a:rPr>
              <a:t>Возникновение  проблемной ситуации - акт индивидуальный, поэтому от учителя требуется использование дифференцированного и индивидуального подхода. </a:t>
            </a:r>
          </a:p>
          <a:p>
            <a:pPr marL="392113" lvl="0" indent="-273050">
              <a:spcBef>
                <a:spcPts val="7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sz="1800" b="1" dirty="0">
                <a:solidFill>
                  <a:schemeClr val="bg1"/>
                </a:solidFill>
                <a:latin typeface="Arial" charset="0"/>
                <a:cs typeface="Arial" charset="0"/>
              </a:rPr>
              <a:t>учитель подводит школьников к противоречию и предлагает им самим найти способ его решения, сталкивает противоречия практической деятельности, излагает различные точки зрения на один и тот же вопрос</a:t>
            </a:r>
            <a:r>
              <a:rPr lang="ru-RU" sz="1800" dirty="0">
                <a:solidFill>
                  <a:schemeClr val="bg1"/>
                </a:solidFill>
                <a:latin typeface="Arial" charset="0"/>
                <a:cs typeface="Arial" charset="0"/>
              </a:rPr>
              <a:t>.</a:t>
            </a:r>
            <a:r>
              <a:rPr lang="ru-RU" sz="1800" dirty="0">
                <a:solidFill>
                  <a:schemeClr val="bg1"/>
                </a:solidFill>
                <a:latin typeface="Corbel" panose="020B0503020204020204" pitchFamily="34" charset="0"/>
              </a:rPr>
              <a:t> </a:t>
            </a:r>
            <a:endParaRPr lang="ru-RU" sz="1800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-3746067" y="375655"/>
            <a:ext cx="8229600" cy="202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64008">
              <a:spcBef>
                <a:spcPts val="100"/>
              </a:spcBef>
              <a:buClr>
                <a:srgbClr val="3891A7"/>
              </a:buClr>
              <a:buSzPct val="80000"/>
              <a:defRPr/>
            </a:pP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177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  <a:t>	Проблемные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  <a:t>ситуации, проблемные задачи, можно включать в любую тему уроков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  <a:t>биологии и химии.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</a:rPr>
              <a:t>В зависимости от содержания учебного материала, психолого- возрастных особенностей обучающихся выделяют различные способы создания проблемной ситуации.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9369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1931</Words>
  <Application>Microsoft Office PowerPoint</Application>
  <PresentationFormat>Экран (4:3)</PresentationFormat>
  <Paragraphs>156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Система  проблемных ситуаций </vt:lpstr>
      <vt:lpstr>Алгоритм  осуществления решения проблемных  ситуаций  на уроке   (по М.И. Махмутову)</vt:lpstr>
      <vt:lpstr>Слайд 8</vt:lpstr>
      <vt:lpstr> Проблемные ситуации, проблемные задачи, можно включать в любую тему уроков биологии и химии. В зависимости от содержания учебного материала, психолого- возрастных особенностей обучающихся выделяют различные способы создания проблемной ситуации.</vt:lpstr>
      <vt:lpstr>Слайд 10</vt:lpstr>
      <vt:lpstr>Слайд 11</vt:lpstr>
      <vt:lpstr>1. Аналитико-синтетический способ</vt:lpstr>
      <vt:lpstr>2. Способ аналогий</vt:lpstr>
      <vt:lpstr>3. Поиск причин, обусловливающих явление, анализа изучаемого материала.</vt:lpstr>
      <vt:lpstr>4.Выдвижение проблемного вопроса</vt:lpstr>
      <vt:lpstr>5. Способ нахождения обучающимися в излагаемом учителем материале познавательной проблемы, четкое формулирование и аргументирование ее решения.</vt:lpstr>
      <vt:lpstr>6. Создание проблемной ситуации на основе высказывания учёного.</vt:lpstr>
      <vt:lpstr>7. Сообщение парадоксального факта, выдвижение гипотез, предположений.</vt:lpstr>
      <vt:lpstr>8. Сообщение противоположных точек зрения на один и тот же факт.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ВИТАХА</dc:creator>
  <cp:lastModifiedBy>Роман</cp:lastModifiedBy>
  <cp:revision>16</cp:revision>
  <dcterms:created xsi:type="dcterms:W3CDTF">2016-04-10T05:38:31Z</dcterms:created>
  <dcterms:modified xsi:type="dcterms:W3CDTF">2023-10-31T08:26:03Z</dcterms:modified>
</cp:coreProperties>
</file>